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1157" r:id="rId2"/>
    <p:sldId id="1030" r:id="rId3"/>
    <p:sldId id="2213" r:id="rId4"/>
    <p:sldId id="1132" r:id="rId5"/>
    <p:sldId id="1151" r:id="rId6"/>
    <p:sldId id="707" r:id="rId7"/>
    <p:sldId id="685" r:id="rId8"/>
    <p:sldId id="1116" r:id="rId9"/>
    <p:sldId id="293" r:id="rId10"/>
    <p:sldId id="286" r:id="rId11"/>
    <p:sldId id="288" r:id="rId12"/>
    <p:sldId id="1153" r:id="rId13"/>
    <p:sldId id="650" r:id="rId14"/>
    <p:sldId id="1054" r:id="rId15"/>
    <p:sldId id="297" r:id="rId16"/>
    <p:sldId id="298" r:id="rId17"/>
    <p:sldId id="299" r:id="rId18"/>
    <p:sldId id="300" r:id="rId19"/>
    <p:sldId id="303" r:id="rId20"/>
    <p:sldId id="304" r:id="rId21"/>
    <p:sldId id="1065" r:id="rId22"/>
    <p:sldId id="305" r:id="rId23"/>
    <p:sldId id="2214" r:id="rId24"/>
    <p:sldId id="1122" r:id="rId25"/>
    <p:sldId id="2207" r:id="rId26"/>
    <p:sldId id="115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ima Rahej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72"/>
    <p:restoredTop sz="90612"/>
  </p:normalViewPr>
  <p:slideViewPr>
    <p:cSldViewPr snapToGrid="0" snapToObjects="1">
      <p:cViewPr varScale="1">
        <p:scale>
          <a:sx n="112" d="100"/>
          <a:sy n="112" d="100"/>
        </p:scale>
        <p:origin x="208" y="26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2E87B-7E66-854D-917D-8E1AC8A1FF55}" type="datetimeFigureOut">
              <a:rPr lang="en-US" smtClean="0"/>
              <a:t>8/4/25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7CE7D-8D58-3941-8E2D-16BA24A2676D}" type="slidenum">
              <a:rPr lang="en-US" smtClean="0"/>
              <a:t>‹#›</a:t>
            </a:fld>
            <a:endParaRPr lang="en-US"/>
          </a:p>
        </p:txBody>
      </p:sp>
    </p:spTree>
    <p:extLst>
      <p:ext uri="{BB962C8B-B14F-4D97-AF65-F5344CB8AC3E}">
        <p14:creationId xmlns:p14="http://schemas.microsoft.com/office/powerpoint/2010/main" val="1762181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Reference monitors can be prohibitively expensive (</a:t>
            </a:r>
            <a:r>
              <a:rPr lang="en-US" sz="1200" dirty="0" err="1"/>
              <a:t>MetOne</a:t>
            </a:r>
            <a:r>
              <a:rPr lang="en-US" sz="1200" dirty="0"/>
              <a:t> Beta Attenuation Monitor (BAM) 1022 ~ $25,000)</a:t>
            </a:r>
          </a:p>
          <a:p>
            <a:r>
              <a:rPr lang="en-US" sz="1200" dirty="0"/>
              <a:t>Low cost sensors may be an alternative</a:t>
            </a:r>
          </a:p>
          <a:p>
            <a:r>
              <a:rPr lang="en-US" sz="1200" dirty="0"/>
              <a:t>Dense urban networks of low cost air pollution monitors have the potential to revolutionize regulatory action for air quality improvement, but there are caveats</a:t>
            </a:r>
          </a:p>
          <a:p>
            <a:endParaRPr lang="en-US" dirty="0"/>
          </a:p>
        </p:txBody>
      </p:sp>
      <p:sp>
        <p:nvSpPr>
          <p:cNvPr id="4" name="Slide Number Placeholder 3"/>
          <p:cNvSpPr>
            <a:spLocks noGrp="1"/>
          </p:cNvSpPr>
          <p:nvPr>
            <p:ph type="sldNum" sz="quarter" idx="5"/>
          </p:nvPr>
        </p:nvSpPr>
        <p:spPr/>
        <p:txBody>
          <a:bodyPr/>
          <a:lstStyle/>
          <a:p>
            <a:fld id="{D507CE7D-8D58-3941-8E2D-16BA24A2676D}" type="slidenum">
              <a:rPr lang="en-US" smtClean="0"/>
              <a:t>4</a:t>
            </a:fld>
            <a:endParaRPr lang="en-US"/>
          </a:p>
        </p:txBody>
      </p:sp>
    </p:spTree>
    <p:extLst>
      <p:ext uri="{BB962C8B-B14F-4D97-AF65-F5344CB8AC3E}">
        <p14:creationId xmlns:p14="http://schemas.microsoft.com/office/powerpoint/2010/main" val="354604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Optical particle counters can do a good job of counting and sizing particles if those particles pass through the focal point of the beam one at a time.</a:t>
            </a:r>
          </a:p>
        </p:txBody>
      </p:sp>
      <p:sp>
        <p:nvSpPr>
          <p:cNvPr id="4" name="Slide Number Placeholder 3"/>
          <p:cNvSpPr>
            <a:spLocks noGrp="1"/>
          </p:cNvSpPr>
          <p:nvPr>
            <p:ph type="sldNum" sz="quarter" idx="5"/>
          </p:nvPr>
        </p:nvSpPr>
        <p:spPr/>
        <p:txBody>
          <a:bodyPr/>
          <a:lstStyle/>
          <a:p>
            <a:fld id="{1A032F50-0B60-B34B-8422-4E195A5AE2C1}" type="slidenum">
              <a:rPr lang="en-US" smtClean="0"/>
              <a:t>12</a:t>
            </a:fld>
            <a:endParaRPr lang="en-US"/>
          </a:p>
        </p:txBody>
      </p:sp>
    </p:spTree>
    <p:extLst>
      <p:ext uri="{BB962C8B-B14F-4D97-AF65-F5344CB8AC3E}">
        <p14:creationId xmlns:p14="http://schemas.microsoft.com/office/powerpoint/2010/main" val="371084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figure out particle size (if we assume a refractive index). Can figure out mass if you assume a density and shape (spherical particles). </a:t>
            </a:r>
          </a:p>
        </p:txBody>
      </p:sp>
      <p:sp>
        <p:nvSpPr>
          <p:cNvPr id="4" name="Slide Number Placeholder 3"/>
          <p:cNvSpPr>
            <a:spLocks noGrp="1"/>
          </p:cNvSpPr>
          <p:nvPr>
            <p:ph type="sldNum" sz="quarter" idx="5"/>
          </p:nvPr>
        </p:nvSpPr>
        <p:spPr/>
        <p:txBody>
          <a:bodyPr/>
          <a:lstStyle/>
          <a:p>
            <a:fld id="{1A032F50-0B60-B34B-8422-4E195A5AE2C1}" type="slidenum">
              <a:rPr lang="en-US" smtClean="0"/>
              <a:t>13</a:t>
            </a:fld>
            <a:endParaRPr lang="en-US"/>
          </a:p>
        </p:txBody>
      </p:sp>
    </p:spTree>
    <p:extLst>
      <p:ext uri="{BB962C8B-B14F-4D97-AF65-F5344CB8AC3E}">
        <p14:creationId xmlns:p14="http://schemas.microsoft.com/office/powerpoint/2010/main" val="153227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Open Sans" panose="020F0502020204030204" pitchFamily="34" charset="0"/>
              </a:rPr>
              <a:t>the average of the absolute differences between the estimated and actual values divided by the mean of the actual values</a:t>
            </a:r>
            <a:endParaRPr lang="en-US" dirty="0"/>
          </a:p>
        </p:txBody>
      </p:sp>
      <p:sp>
        <p:nvSpPr>
          <p:cNvPr id="4" name="Slide Number Placeholder 3"/>
          <p:cNvSpPr>
            <a:spLocks noGrp="1"/>
          </p:cNvSpPr>
          <p:nvPr>
            <p:ph type="sldNum" sz="quarter" idx="5"/>
          </p:nvPr>
        </p:nvSpPr>
        <p:spPr/>
        <p:txBody>
          <a:bodyPr/>
          <a:lstStyle/>
          <a:p>
            <a:fld id="{D507CE7D-8D58-3941-8E2D-16BA24A2676D}" type="slidenum">
              <a:rPr lang="en-US" smtClean="0"/>
              <a:t>21</a:t>
            </a:fld>
            <a:endParaRPr lang="en-US"/>
          </a:p>
        </p:txBody>
      </p:sp>
    </p:spTree>
    <p:extLst>
      <p:ext uri="{BB962C8B-B14F-4D97-AF65-F5344CB8AC3E}">
        <p14:creationId xmlns:p14="http://schemas.microsoft.com/office/powerpoint/2010/main" val="2997928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2645"/>
            <a:ext cx="10363200" cy="1470025"/>
          </a:xfr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828800" y="3276600"/>
            <a:ext cx="8534400" cy="1016000"/>
          </a:xfrm>
        </p:spPr>
        <p:txBody>
          <a:bodyPr/>
          <a:lstStyle>
            <a:lvl1pPr marL="0" indent="0" algn="ctr">
              <a:buNone/>
              <a:defRPr>
                <a:solidFill>
                  <a:schemeClr val="tx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18B09B7-D637-3E44-87BE-84D13944F4B6}"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56936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9768B-BDE3-9449-9A8D-95D399F44AE3}"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1987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8"/>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D9C7B2-E383-8F48-B583-0DCA9DE09C84}"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8360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702B4A1-BC01-42E6-B895-9C12F5BD5C9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254751"/>
            <a:ext cx="12192000" cy="603250"/>
          </a:xfrm>
          <a:prstGeom prst="rect">
            <a:avLst/>
          </a:prstGeom>
        </p:spPr>
      </p:pic>
      <p:pic>
        <p:nvPicPr>
          <p:cNvPr id="11" name="Picture 10" descr="Text&#10;&#10;Description automatically generated">
            <a:extLst>
              <a:ext uri="{FF2B5EF4-FFF2-40B4-BE49-F238E27FC236}">
                <a16:creationId xmlns:a16="http://schemas.microsoft.com/office/drawing/2014/main" id="{D5DD3214-A42A-49CC-8D81-62C2566671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835" y="6259832"/>
            <a:ext cx="2551917" cy="539828"/>
          </a:xfrm>
          <a:prstGeom prst="rect">
            <a:avLst/>
          </a:prstGeom>
        </p:spPr>
      </p:pic>
    </p:spTree>
    <p:extLst>
      <p:ext uri="{BB962C8B-B14F-4D97-AF65-F5344CB8AC3E}">
        <p14:creationId xmlns:p14="http://schemas.microsoft.com/office/powerpoint/2010/main" val="29686315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0656"/>
            <a:ext cx="10972800" cy="741363"/>
          </a:xfrm>
        </p:spPr>
        <p:txBody>
          <a:bodyPr>
            <a:normAutofit/>
          </a:bodyPr>
          <a:lstStyle>
            <a:lvl1pPr>
              <a:defRPr sz="3600">
                <a:latin typeface="Arial"/>
              </a:defRPr>
            </a:lvl1pPr>
          </a:lstStyle>
          <a:p>
            <a:r>
              <a:rPr lang="en-US" dirty="0"/>
              <a:t>Click to edit Master title style</a:t>
            </a:r>
          </a:p>
        </p:txBody>
      </p:sp>
      <p:sp>
        <p:nvSpPr>
          <p:cNvPr id="3" name="Content Placeholder 2"/>
          <p:cNvSpPr>
            <a:spLocks noGrp="1"/>
          </p:cNvSpPr>
          <p:nvPr>
            <p:ph idx="1"/>
          </p:nvPr>
        </p:nvSpPr>
        <p:spPr>
          <a:xfrm>
            <a:off x="609600" y="1003306"/>
            <a:ext cx="10972800" cy="5122863"/>
          </a:xfrm>
        </p:spPr>
        <p:txBody>
          <a:bodyPr/>
          <a:lstStyle>
            <a:lvl1pPr>
              <a:defRPr sz="2800">
                <a:latin typeface="Arial"/>
              </a:defRPr>
            </a:lvl1pPr>
            <a:lvl2pPr>
              <a:defRPr sz="2400">
                <a:latin typeface="Arial"/>
              </a:defRPr>
            </a:lvl2pPr>
            <a:lvl3pP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160A564-CE73-9B49-971B-3B614A8DE614}"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cxnSp>
        <p:nvCxnSpPr>
          <p:cNvPr id="8" name="Straight Connector 7"/>
          <p:cNvCxnSpPr/>
          <p:nvPr userDrawn="1"/>
        </p:nvCxnSpPr>
        <p:spPr>
          <a:xfrm>
            <a:off x="609600" y="863600"/>
            <a:ext cx="10972800" cy="0"/>
          </a:xfrm>
          <a:prstGeom prst="line">
            <a:avLst/>
          </a:prstGeom>
          <a:ln w="38100" cmpd="sng">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2262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F195A3-7D7B-C44F-9A68-BC3933C1DFFC}"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06554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B24E4F-B36C-F04A-BB09-40233A12DCEF}"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2370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7"/>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2" y="1535117"/>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8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287C8E-CA0C-EA49-8BDE-30999D3BF187}"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41029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3298CF-6706-B444-8ED1-3766376B21E7}"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89056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1C2F39-C36E-9645-8F14-093C54288B6D}"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7328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68"/>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EEAE45-781C-314D-97DE-2F14F7785881}"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32016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19"/>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57"/>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9482D8-D24C-0E48-B41E-CEB9556E7A0F}"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33212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7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927A59-BACB-694C-AED5-7FE018C91885}" type="datetime1">
              <a:rPr lang="en-US" smtClean="0">
                <a:solidFill>
                  <a:prstClr val="black">
                    <a:tint val="75000"/>
                  </a:prstClr>
                </a:solidFill>
                <a:latin typeface="Calibri"/>
              </a:rPr>
              <a:pPr/>
              <a:t>8/4/25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165600" y="635637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8737600" y="6356370"/>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14F63FA-BE45-AC47-BCEE-A4BD7BF84FC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01847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03D216-CBC0-9333-21CE-2F09CD1E7A33}"/>
              </a:ext>
            </a:extLst>
          </p:cNvPr>
          <p:cNvSpPr txBox="1">
            <a:spLocks/>
          </p:cNvSpPr>
          <p:nvPr/>
        </p:nvSpPr>
        <p:spPr>
          <a:xfrm>
            <a:off x="914400" y="682645"/>
            <a:ext cx="10363200" cy="14700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a:latin typeface="Arial" panose="020B0604020202020204" pitchFamily="34" charset="0"/>
                <a:cs typeface="Arial" panose="020B0604020202020204" pitchFamily="34" charset="0"/>
              </a:rPr>
              <a:t>Introduction to air sensors: measurement principles, correction factors, and networks</a:t>
            </a:r>
          </a:p>
        </p:txBody>
      </p:sp>
      <p:sp>
        <p:nvSpPr>
          <p:cNvPr id="6" name="Subtitle 2">
            <a:extLst>
              <a:ext uri="{FF2B5EF4-FFF2-40B4-BE49-F238E27FC236}">
                <a16:creationId xmlns:a16="http://schemas.microsoft.com/office/drawing/2014/main" id="{71287811-43B6-186B-7AC8-EF6E9BE4B251}"/>
              </a:ext>
            </a:extLst>
          </p:cNvPr>
          <p:cNvSpPr txBox="1">
            <a:spLocks/>
          </p:cNvSpPr>
          <p:nvPr/>
        </p:nvSpPr>
        <p:spPr>
          <a:xfrm>
            <a:off x="914399" y="3077737"/>
            <a:ext cx="10363199" cy="224038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100" dirty="0">
                <a:latin typeface="Arial" panose="020B0604020202020204" pitchFamily="34" charset="0"/>
                <a:cs typeface="Arial" panose="020B0604020202020204" pitchFamily="34" charset="0"/>
              </a:rPr>
              <a:t>Prof. Dan Westervelt</a:t>
            </a:r>
          </a:p>
          <a:p>
            <a:pPr marL="0" indent="0" algn="ctr">
              <a:buNone/>
            </a:pPr>
            <a:r>
              <a:rPr lang="en-US" sz="2400" dirty="0">
                <a:latin typeface="Arial" panose="020B0604020202020204" pitchFamily="34" charset="0"/>
                <a:cs typeface="Arial" panose="020B0604020202020204" pitchFamily="34" charset="0"/>
              </a:rPr>
              <a:t>Columbia University, Lamont-Doherty Earth Observatory, New York, USA (primary appointment)</a:t>
            </a:r>
          </a:p>
        </p:txBody>
      </p:sp>
      <p:pic>
        <p:nvPicPr>
          <p:cNvPr id="7" name="Picture 6" descr="LDEO logo ">
            <a:extLst>
              <a:ext uri="{FF2B5EF4-FFF2-40B4-BE49-F238E27FC236}">
                <a16:creationId xmlns:a16="http://schemas.microsoft.com/office/drawing/2014/main" id="{DB9AA98D-5EF7-DEC4-67EA-B0F9275ACBB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06876" y="5846167"/>
            <a:ext cx="8044070" cy="1011833"/>
          </a:xfrm>
          <a:prstGeom prst="rect">
            <a:avLst/>
          </a:prstGeom>
        </p:spPr>
      </p:pic>
    </p:spTree>
    <p:extLst>
      <p:ext uri="{BB962C8B-B14F-4D97-AF65-F5344CB8AC3E}">
        <p14:creationId xmlns:p14="http://schemas.microsoft.com/office/powerpoint/2010/main" val="3182966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PM Sensors – Principle of Operation (nephelometers)</a:t>
            </a:r>
          </a:p>
        </p:txBody>
      </p:sp>
      <p:pic>
        <p:nvPicPr>
          <p:cNvPr id="4" name="Content Placeholder 3"/>
          <p:cNvPicPr>
            <a:picLocks noChangeAspect="1"/>
          </p:cNvPicPr>
          <p:nvPr/>
        </p:nvPicPr>
        <p:blipFill rotWithShape="1">
          <a:blip r:embed="rId2"/>
          <a:srcRect b="13147"/>
          <a:stretch/>
        </p:blipFill>
        <p:spPr>
          <a:xfrm>
            <a:off x="3147317" y="1116815"/>
            <a:ext cx="8435083" cy="3711217"/>
          </a:xfrm>
          <a:prstGeom prst="rect">
            <a:avLst/>
          </a:prstGeom>
        </p:spPr>
      </p:pic>
      <p:sp>
        <p:nvSpPr>
          <p:cNvPr id="5" name="TextBox 4"/>
          <p:cNvSpPr txBox="1"/>
          <p:nvPr/>
        </p:nvSpPr>
        <p:spPr>
          <a:xfrm>
            <a:off x="204893" y="4828032"/>
            <a:ext cx="1210733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Functionally these photodiodes are measuring extremely small voltage changes and generally require an amplifier circuit of some sort.</a:t>
            </a:r>
          </a:p>
          <a:p>
            <a:pPr marL="285750" indent="-285750">
              <a:buFont typeface="Arial" panose="020B0604020202020204" pitchFamily="34" charset="0"/>
              <a:buChar char="•"/>
            </a:pPr>
            <a:r>
              <a:rPr lang="en-US" sz="2400" dirty="0"/>
              <a:t>Some sensors will also have a microprocessor to calculate certain outputs (e.g. size bins, automatically applied calibrations)</a:t>
            </a:r>
          </a:p>
        </p:txBody>
      </p:sp>
      <p:pic>
        <p:nvPicPr>
          <p:cNvPr id="6" name="Picture 5">
            <a:extLst>
              <a:ext uri="{FF2B5EF4-FFF2-40B4-BE49-F238E27FC236}">
                <a16:creationId xmlns:a16="http://schemas.microsoft.com/office/drawing/2014/main" id="{A9B03285-3112-F141-B892-8536F55E90C9}"/>
              </a:ext>
            </a:extLst>
          </p:cNvPr>
          <p:cNvPicPr>
            <a:picLocks noChangeAspect="1"/>
          </p:cNvPicPr>
          <p:nvPr/>
        </p:nvPicPr>
        <p:blipFill>
          <a:blip r:embed="rId3"/>
          <a:stretch>
            <a:fillRect/>
          </a:stretch>
        </p:blipFill>
        <p:spPr>
          <a:xfrm>
            <a:off x="361508" y="1507804"/>
            <a:ext cx="2552976" cy="2610624"/>
          </a:xfrm>
          <a:prstGeom prst="rect">
            <a:avLst/>
          </a:prstGeom>
        </p:spPr>
      </p:pic>
      <p:sp>
        <p:nvSpPr>
          <p:cNvPr id="7" name="TextBox 6">
            <a:extLst>
              <a:ext uri="{FF2B5EF4-FFF2-40B4-BE49-F238E27FC236}">
                <a16:creationId xmlns:a16="http://schemas.microsoft.com/office/drawing/2014/main" id="{9164409C-90E2-5741-B613-AD12559AABD4}"/>
              </a:ext>
            </a:extLst>
          </p:cNvPr>
          <p:cNvSpPr txBox="1"/>
          <p:nvPr/>
        </p:nvSpPr>
        <p:spPr>
          <a:xfrm>
            <a:off x="0" y="6560345"/>
            <a:ext cx="3978844" cy="276999"/>
          </a:xfrm>
          <a:prstGeom prst="rect">
            <a:avLst/>
          </a:prstGeom>
          <a:noFill/>
        </p:spPr>
        <p:txBody>
          <a:bodyPr wrap="square" rtlCol="0">
            <a:spAutoFit/>
          </a:bodyPr>
          <a:lstStyle/>
          <a:p>
            <a:r>
              <a:rPr lang="en-US" sz="1200" dirty="0"/>
              <a:t>Slide courtesy of Mike Giordano</a:t>
            </a:r>
          </a:p>
        </p:txBody>
      </p:sp>
    </p:spTree>
    <p:extLst>
      <p:ext uri="{BB962C8B-B14F-4D97-AF65-F5344CB8AC3E}">
        <p14:creationId xmlns:p14="http://schemas.microsoft.com/office/powerpoint/2010/main" val="3632534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Gas Sensors</a:t>
            </a:r>
          </a:p>
        </p:txBody>
      </p:sp>
      <p:pic>
        <p:nvPicPr>
          <p:cNvPr id="4" name="Picture 3"/>
          <p:cNvPicPr>
            <a:picLocks noChangeAspect="1"/>
          </p:cNvPicPr>
          <p:nvPr/>
        </p:nvPicPr>
        <p:blipFill>
          <a:blip r:embed="rId2"/>
          <a:stretch>
            <a:fillRect/>
          </a:stretch>
        </p:blipFill>
        <p:spPr>
          <a:xfrm>
            <a:off x="6273945" y="1668354"/>
            <a:ext cx="5926685" cy="2728157"/>
          </a:xfrm>
          <a:prstGeom prst="rect">
            <a:avLst/>
          </a:prstGeom>
        </p:spPr>
      </p:pic>
      <p:sp>
        <p:nvSpPr>
          <p:cNvPr id="5" name="Content Placeholder 2"/>
          <p:cNvSpPr txBox="1">
            <a:spLocks/>
          </p:cNvSpPr>
          <p:nvPr/>
        </p:nvSpPr>
        <p:spPr>
          <a:xfrm>
            <a:off x="256310" y="1471610"/>
            <a:ext cx="6009005" cy="52395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Low-cost gas sensors, generally refer to either electrochemical or metal-oxide sensors</a:t>
            </a:r>
          </a:p>
          <a:p>
            <a:pPr lvl="1"/>
            <a:r>
              <a:rPr lang="en-US" dirty="0"/>
              <a:t>Electrochemical: gas molecules diffuse through a selective barrier and go through a reduction or oxidation reaction on an electrode to create a current</a:t>
            </a:r>
          </a:p>
          <a:p>
            <a:pPr lvl="1"/>
            <a:endParaRPr lang="en-US" dirty="0"/>
          </a:p>
          <a:p>
            <a:pPr lvl="1"/>
            <a:r>
              <a:rPr lang="en-US" dirty="0"/>
              <a:t>Metal-oxide: gas molecules adsorb onto a selectively porous layer and change the electrical resistance of the layer</a:t>
            </a:r>
          </a:p>
          <a:p>
            <a:pPr marL="0" indent="0">
              <a:buFont typeface="Arial" panose="020B0604020202020204" pitchFamily="34" charset="0"/>
              <a:buNone/>
            </a:pPr>
            <a:endParaRPr lang="en-US" dirty="0"/>
          </a:p>
          <a:p>
            <a:pPr lvl="1"/>
            <a:endParaRPr lang="en-US" dirty="0"/>
          </a:p>
          <a:p>
            <a:pPr lvl="1"/>
            <a:endParaRPr lang="en-US" dirty="0"/>
          </a:p>
        </p:txBody>
      </p:sp>
      <p:sp>
        <p:nvSpPr>
          <p:cNvPr id="6" name="TextBox 5"/>
          <p:cNvSpPr txBox="1"/>
          <p:nvPr/>
        </p:nvSpPr>
        <p:spPr>
          <a:xfrm>
            <a:off x="7295890" y="4204684"/>
            <a:ext cx="3834938" cy="461665"/>
          </a:xfrm>
          <a:prstGeom prst="rect">
            <a:avLst/>
          </a:prstGeom>
          <a:noFill/>
        </p:spPr>
        <p:txBody>
          <a:bodyPr wrap="square" rtlCol="0">
            <a:spAutoFit/>
          </a:bodyPr>
          <a:lstStyle/>
          <a:p>
            <a:r>
              <a:rPr lang="en-US" sz="1200" dirty="0"/>
              <a:t>Typical Electrochemical sensor (</a:t>
            </a:r>
            <a:r>
              <a:rPr lang="en-US" sz="1200" dirty="0" err="1"/>
              <a:t>Alphasense</a:t>
            </a:r>
            <a:r>
              <a:rPr lang="en-US" sz="1200" dirty="0"/>
              <a:t> “How Electrochemical Gas Sensors Work”)</a:t>
            </a:r>
          </a:p>
        </p:txBody>
      </p:sp>
      <p:pic>
        <p:nvPicPr>
          <p:cNvPr id="7" name="Picture 2" descr="http://www.alphasense.com/WEB1213/wp-content/uploads/2014/01/air-group-1024x2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945" y="4863092"/>
            <a:ext cx="5918055" cy="16817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855527" y="6569347"/>
            <a:ext cx="2660073" cy="369332"/>
          </a:xfrm>
          <a:prstGeom prst="rect">
            <a:avLst/>
          </a:prstGeom>
          <a:noFill/>
        </p:spPr>
        <p:txBody>
          <a:bodyPr wrap="square" rtlCol="0">
            <a:spAutoFit/>
          </a:bodyPr>
          <a:lstStyle/>
          <a:p>
            <a:r>
              <a:rPr lang="en-US" dirty="0"/>
              <a:t>20mm (~0.8 in) diameter</a:t>
            </a:r>
          </a:p>
        </p:txBody>
      </p:sp>
    </p:spTree>
    <p:extLst>
      <p:ext uri="{BB962C8B-B14F-4D97-AF65-F5344CB8AC3E}">
        <p14:creationId xmlns:p14="http://schemas.microsoft.com/office/powerpoint/2010/main" val="3712770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n 13">
            <a:extLst>
              <a:ext uri="{FF2B5EF4-FFF2-40B4-BE49-F238E27FC236}">
                <a16:creationId xmlns:a16="http://schemas.microsoft.com/office/drawing/2014/main" id="{96119FF9-1397-9A49-8680-A95E14F81EC9}"/>
              </a:ext>
            </a:extLst>
          </p:cNvPr>
          <p:cNvSpPr/>
          <p:nvPr/>
        </p:nvSpPr>
        <p:spPr>
          <a:xfrm rot="18418568">
            <a:off x="9011628" y="4715457"/>
            <a:ext cx="718760" cy="1835062"/>
          </a:xfrm>
          <a:prstGeom prst="can">
            <a:avLst>
              <a:gd name="adj" fmla="val 5473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Source Sans Pro" panose="020B0503030403020204" pitchFamily="34" charset="0"/>
                <a:ea typeface="Source Sans Pro" panose="020B0503030403020204" pitchFamily="34" charset="0"/>
              </a:rPr>
              <a:t>Light Detector</a:t>
            </a:r>
          </a:p>
        </p:txBody>
      </p:sp>
      <p:sp>
        <p:nvSpPr>
          <p:cNvPr id="33" name="Oval 32">
            <a:extLst>
              <a:ext uri="{FF2B5EF4-FFF2-40B4-BE49-F238E27FC236}">
                <a16:creationId xmlns:a16="http://schemas.microsoft.com/office/drawing/2014/main" id="{584E7B9F-82DE-0E6B-D610-E7DB42C69C55}"/>
              </a:ext>
            </a:extLst>
          </p:cNvPr>
          <p:cNvSpPr/>
          <p:nvPr/>
        </p:nvSpPr>
        <p:spPr>
          <a:xfrm>
            <a:off x="3139437" y="2747884"/>
            <a:ext cx="335385" cy="1209941"/>
          </a:xfrm>
          <a:prstGeom prst="ellipse">
            <a:avLst/>
          </a:prstGeom>
          <a:gradFill flip="none" rotWithShape="1">
            <a:gsLst>
              <a:gs pos="8000">
                <a:schemeClr val="tx1">
                  <a:lumMod val="65000"/>
                  <a:lumOff val="35000"/>
                </a:schemeClr>
              </a:gs>
              <a:gs pos="100000">
                <a:schemeClr val="bg1"/>
              </a:gs>
            </a:gsLst>
            <a:path path="shape">
              <a:fillToRect l="50000" t="50000" r="50000" b="50000"/>
            </a:path>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50" name="Group 49">
            <a:extLst>
              <a:ext uri="{FF2B5EF4-FFF2-40B4-BE49-F238E27FC236}">
                <a16:creationId xmlns:a16="http://schemas.microsoft.com/office/drawing/2014/main" id="{1ECCF9D7-A8C4-7883-F43F-D70C37A77B72}"/>
              </a:ext>
            </a:extLst>
          </p:cNvPr>
          <p:cNvGrpSpPr/>
          <p:nvPr/>
        </p:nvGrpSpPr>
        <p:grpSpPr>
          <a:xfrm>
            <a:off x="8802320" y="2889995"/>
            <a:ext cx="58329" cy="871344"/>
            <a:chOff x="2339714" y="1811611"/>
            <a:chExt cx="43276" cy="1125828"/>
          </a:xfrm>
        </p:grpSpPr>
        <p:cxnSp>
          <p:nvCxnSpPr>
            <p:cNvPr id="51" name="Straight Connector 50">
              <a:extLst>
                <a:ext uri="{FF2B5EF4-FFF2-40B4-BE49-F238E27FC236}">
                  <a16:creationId xmlns:a16="http://schemas.microsoft.com/office/drawing/2014/main" id="{FC7FF777-8307-984C-627F-BC4FA6B86989}"/>
                </a:ext>
              </a:extLst>
            </p:cNvPr>
            <p:cNvCxnSpPr>
              <a:cxnSpLocks/>
            </p:cNvCxnSpPr>
            <p:nvPr/>
          </p:nvCxnSpPr>
          <p:spPr>
            <a:xfrm>
              <a:off x="2339714" y="1811611"/>
              <a:ext cx="0" cy="11258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EF3278A-F39D-C20C-9B64-06F203B8F58D}"/>
                </a:ext>
              </a:extLst>
            </p:cNvPr>
            <p:cNvCxnSpPr>
              <a:cxnSpLocks/>
            </p:cNvCxnSpPr>
            <p:nvPr/>
          </p:nvCxnSpPr>
          <p:spPr>
            <a:xfrm>
              <a:off x="2382990" y="1811611"/>
              <a:ext cx="0" cy="11258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4097C8B3-0F5D-F488-1E21-FC84BD5268FB}"/>
              </a:ext>
            </a:extLst>
          </p:cNvPr>
          <p:cNvGrpSpPr/>
          <p:nvPr/>
        </p:nvGrpSpPr>
        <p:grpSpPr>
          <a:xfrm>
            <a:off x="1613024" y="2974004"/>
            <a:ext cx="7150540" cy="742054"/>
            <a:chOff x="1828093" y="3370538"/>
            <a:chExt cx="8103945" cy="840994"/>
          </a:xfrm>
        </p:grpSpPr>
        <p:sp>
          <p:nvSpPr>
            <p:cNvPr id="5" name="Can 4">
              <a:extLst>
                <a:ext uri="{FF2B5EF4-FFF2-40B4-BE49-F238E27FC236}">
                  <a16:creationId xmlns:a16="http://schemas.microsoft.com/office/drawing/2014/main" id="{F1EB50A6-0D57-FA32-270A-80EF76A0F393}"/>
                </a:ext>
              </a:extLst>
            </p:cNvPr>
            <p:cNvSpPr/>
            <p:nvPr/>
          </p:nvSpPr>
          <p:spPr>
            <a:xfrm rot="5389091">
              <a:off x="2465028" y="2755542"/>
              <a:ext cx="819055" cy="2092926"/>
            </a:xfrm>
            <a:prstGeom prst="can">
              <a:avLst>
                <a:gd name="adj" fmla="val 0"/>
              </a:avLst>
            </a:prstGeom>
            <a:solidFill>
              <a:srgbClr val="FFA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iangle 40">
              <a:extLst>
                <a:ext uri="{FF2B5EF4-FFF2-40B4-BE49-F238E27FC236}">
                  <a16:creationId xmlns:a16="http://schemas.microsoft.com/office/drawing/2014/main" id="{6579DD62-0020-4C9B-FE18-BAF67A02CB79}"/>
                </a:ext>
              </a:extLst>
            </p:cNvPr>
            <p:cNvSpPr/>
            <p:nvPr/>
          </p:nvSpPr>
          <p:spPr>
            <a:xfrm rot="5400000">
              <a:off x="5078223" y="2241486"/>
              <a:ext cx="799759" cy="3113677"/>
            </a:xfrm>
            <a:prstGeom prst="triangle">
              <a:avLst>
                <a:gd name="adj" fmla="val 48308"/>
              </a:avLst>
            </a:prstGeom>
            <a:gradFill flip="none" rotWithShape="1">
              <a:gsLst>
                <a:gs pos="0">
                  <a:srgbClr val="FFA000"/>
                </a:gs>
                <a:gs pos="100000">
                  <a:srgbClr val="FFA000">
                    <a:alpha val="5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riangle 1">
              <a:extLst>
                <a:ext uri="{FF2B5EF4-FFF2-40B4-BE49-F238E27FC236}">
                  <a16:creationId xmlns:a16="http://schemas.microsoft.com/office/drawing/2014/main" id="{D47A149B-FDA6-7523-8A91-B044E2AFD568}"/>
                </a:ext>
              </a:extLst>
            </p:cNvPr>
            <p:cNvSpPr/>
            <p:nvPr/>
          </p:nvSpPr>
          <p:spPr>
            <a:xfrm rot="16200000">
              <a:off x="7975320" y="2213579"/>
              <a:ext cx="799759" cy="3113677"/>
            </a:xfrm>
            <a:prstGeom prst="triangle">
              <a:avLst>
                <a:gd name="adj" fmla="val 48308"/>
              </a:avLst>
            </a:prstGeom>
            <a:gradFill flip="none" rotWithShape="1">
              <a:gsLst>
                <a:gs pos="0">
                  <a:srgbClr val="FFA000"/>
                </a:gs>
                <a:gs pos="100000">
                  <a:srgbClr val="FFA000">
                    <a:alpha val="5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13" name="Group 12">
            <a:extLst>
              <a:ext uri="{FF2B5EF4-FFF2-40B4-BE49-F238E27FC236}">
                <a16:creationId xmlns:a16="http://schemas.microsoft.com/office/drawing/2014/main" id="{41F51FB2-2718-F110-C517-A39A9F9425F0}"/>
              </a:ext>
            </a:extLst>
          </p:cNvPr>
          <p:cNvGrpSpPr/>
          <p:nvPr/>
        </p:nvGrpSpPr>
        <p:grpSpPr>
          <a:xfrm>
            <a:off x="2624288" y="1913088"/>
            <a:ext cx="411031" cy="2880916"/>
            <a:chOff x="2928948" y="1010597"/>
            <a:chExt cx="411031" cy="4088669"/>
          </a:xfrm>
        </p:grpSpPr>
        <p:cxnSp>
          <p:nvCxnSpPr>
            <p:cNvPr id="35" name="Straight Connector 34">
              <a:extLst>
                <a:ext uri="{FF2B5EF4-FFF2-40B4-BE49-F238E27FC236}">
                  <a16:creationId xmlns:a16="http://schemas.microsoft.com/office/drawing/2014/main" id="{08676738-A825-6680-D2A0-3CE78978CEE0}"/>
                </a:ext>
              </a:extLst>
            </p:cNvPr>
            <p:cNvCxnSpPr>
              <a:cxnSpLocks/>
            </p:cNvCxnSpPr>
            <p:nvPr/>
          </p:nvCxnSpPr>
          <p:spPr>
            <a:xfrm>
              <a:off x="2930743" y="1010597"/>
              <a:ext cx="0" cy="15174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8388B8-5268-2EE1-C2B6-A226BB2B868A}"/>
                </a:ext>
              </a:extLst>
            </p:cNvPr>
            <p:cNvCxnSpPr>
              <a:cxnSpLocks/>
            </p:cNvCxnSpPr>
            <p:nvPr/>
          </p:nvCxnSpPr>
          <p:spPr>
            <a:xfrm>
              <a:off x="3339979" y="1010597"/>
              <a:ext cx="0" cy="15174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6C5B69-D589-387A-F74F-E285084BDCA7}"/>
                </a:ext>
              </a:extLst>
            </p:cNvPr>
            <p:cNvCxnSpPr>
              <a:cxnSpLocks/>
            </p:cNvCxnSpPr>
            <p:nvPr/>
          </p:nvCxnSpPr>
          <p:spPr>
            <a:xfrm>
              <a:off x="2928948" y="3581833"/>
              <a:ext cx="0" cy="15174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10ABCD-CCB6-B6FA-AB33-CCD51FFCE2E1}"/>
                </a:ext>
              </a:extLst>
            </p:cNvPr>
            <p:cNvCxnSpPr>
              <a:cxnSpLocks/>
            </p:cNvCxnSpPr>
            <p:nvPr/>
          </p:nvCxnSpPr>
          <p:spPr>
            <a:xfrm>
              <a:off x="3339979" y="3581833"/>
              <a:ext cx="0" cy="15174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9C3424A-7AFD-072F-1AF4-F31DD7032D4B}"/>
                </a:ext>
              </a:extLst>
            </p:cNvPr>
            <p:cNvCxnSpPr>
              <a:cxnSpLocks/>
            </p:cNvCxnSpPr>
            <p:nvPr/>
          </p:nvCxnSpPr>
          <p:spPr>
            <a:xfrm>
              <a:off x="3137537" y="1010597"/>
              <a:ext cx="0" cy="15174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DD2FA12-24D0-B07C-E95F-11B0DE3E3C35}"/>
                </a:ext>
              </a:extLst>
            </p:cNvPr>
            <p:cNvCxnSpPr>
              <a:cxnSpLocks/>
            </p:cNvCxnSpPr>
            <p:nvPr/>
          </p:nvCxnSpPr>
          <p:spPr>
            <a:xfrm>
              <a:off x="3137537" y="3581833"/>
              <a:ext cx="0" cy="15174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A9736050-0591-4F70-10E4-65E028930C8A}"/>
              </a:ext>
            </a:extLst>
          </p:cNvPr>
          <p:cNvSpPr txBox="1"/>
          <p:nvPr/>
        </p:nvSpPr>
        <p:spPr>
          <a:xfrm>
            <a:off x="2007278" y="4802891"/>
            <a:ext cx="1322798" cy="400110"/>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Collimator</a:t>
            </a:r>
          </a:p>
        </p:txBody>
      </p:sp>
      <p:sp>
        <p:nvSpPr>
          <p:cNvPr id="11" name="TextBox 10">
            <a:extLst>
              <a:ext uri="{FF2B5EF4-FFF2-40B4-BE49-F238E27FC236}">
                <a16:creationId xmlns:a16="http://schemas.microsoft.com/office/drawing/2014/main" id="{5817E36A-E962-8811-3381-AB03E7B137BC}"/>
              </a:ext>
            </a:extLst>
          </p:cNvPr>
          <p:cNvSpPr txBox="1"/>
          <p:nvPr/>
        </p:nvSpPr>
        <p:spPr>
          <a:xfrm>
            <a:off x="8218486" y="2453701"/>
            <a:ext cx="1284326" cy="400110"/>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Light Stop</a:t>
            </a:r>
          </a:p>
        </p:txBody>
      </p:sp>
      <p:sp>
        <p:nvSpPr>
          <p:cNvPr id="12" name="TextBox 11">
            <a:extLst>
              <a:ext uri="{FF2B5EF4-FFF2-40B4-BE49-F238E27FC236}">
                <a16:creationId xmlns:a16="http://schemas.microsoft.com/office/drawing/2014/main" id="{F9AF120B-2EE8-0FD8-1402-FD48FB0F3753}"/>
              </a:ext>
            </a:extLst>
          </p:cNvPr>
          <p:cNvSpPr txBox="1"/>
          <p:nvPr/>
        </p:nvSpPr>
        <p:spPr>
          <a:xfrm>
            <a:off x="3146830" y="3930413"/>
            <a:ext cx="684803" cy="400110"/>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Lens</a:t>
            </a:r>
          </a:p>
        </p:txBody>
      </p:sp>
      <p:grpSp>
        <p:nvGrpSpPr>
          <p:cNvPr id="17" name="Group 16">
            <a:extLst>
              <a:ext uri="{FF2B5EF4-FFF2-40B4-BE49-F238E27FC236}">
                <a16:creationId xmlns:a16="http://schemas.microsoft.com/office/drawing/2014/main" id="{4DE3CDE0-40CD-193D-37AC-54ECDAD650FE}"/>
              </a:ext>
            </a:extLst>
          </p:cNvPr>
          <p:cNvGrpSpPr/>
          <p:nvPr/>
        </p:nvGrpSpPr>
        <p:grpSpPr>
          <a:xfrm>
            <a:off x="4902178" y="998645"/>
            <a:ext cx="1246472" cy="400110"/>
            <a:chOff x="2125657" y="4446484"/>
            <a:chExt cx="1246472" cy="400110"/>
          </a:xfrm>
        </p:grpSpPr>
        <p:sp>
          <p:nvSpPr>
            <p:cNvPr id="18" name="Oval 17">
              <a:extLst>
                <a:ext uri="{FF2B5EF4-FFF2-40B4-BE49-F238E27FC236}">
                  <a16:creationId xmlns:a16="http://schemas.microsoft.com/office/drawing/2014/main" id="{3FAC1A6E-655F-BD2A-2D23-831A7EFFDE3F}"/>
                </a:ext>
              </a:extLst>
            </p:cNvPr>
            <p:cNvSpPr/>
            <p:nvPr/>
          </p:nvSpPr>
          <p:spPr>
            <a:xfrm>
              <a:off x="3189249" y="4549698"/>
              <a:ext cx="182880" cy="182880"/>
            </a:xfrm>
            <a:prstGeom prst="ellipse">
              <a:avLst/>
            </a:prstGeom>
            <a:gradFill flip="none" rotWithShape="1">
              <a:gsLst>
                <a:gs pos="0">
                  <a:srgbClr val="D6B19C"/>
                </a:gs>
                <a:gs pos="30000">
                  <a:srgbClr val="D49E6C"/>
                </a:gs>
                <a:gs pos="70000">
                  <a:srgbClr val="A65528"/>
                </a:gs>
                <a:gs pos="100000">
                  <a:srgbClr val="663012"/>
                </a:gs>
              </a:gsLst>
              <a:path path="shape">
                <a:fillToRect l="50000" t="50000" r="50000" b="50000"/>
              </a:path>
              <a:tileRect/>
            </a:gradFill>
            <a:ln>
              <a:noFill/>
            </a:ln>
            <a:effectLst>
              <a:outerShdw blurRad="50800" dist="38100" dir="2700000" algn="tl" rotWithShape="0">
                <a:prstClr val="black">
                  <a:alpha val="40000"/>
                </a:prstClr>
              </a:outerShdw>
            </a:effectLst>
            <a:scene3d>
              <a:camera prst="orthographicFront"/>
              <a:lightRig rig="threePt" dir="t">
                <a:rot lat="0" lon="0" rev="19800000"/>
              </a:lightRig>
            </a:scene3d>
            <a:sp3d extrusionH="285750" prstMaterial="dkEdge">
              <a:bevelT w="336550"/>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Avenir Book" panose="02000503020000020003" pitchFamily="2" charset="0"/>
              </a:endParaRPr>
            </a:p>
          </p:txBody>
        </p:sp>
        <p:sp>
          <p:nvSpPr>
            <p:cNvPr id="19" name="TextBox 18">
              <a:extLst>
                <a:ext uri="{FF2B5EF4-FFF2-40B4-BE49-F238E27FC236}">
                  <a16:creationId xmlns:a16="http://schemas.microsoft.com/office/drawing/2014/main" id="{FD6D4FD2-3145-B439-134E-81BACB66FCE9}"/>
                </a:ext>
              </a:extLst>
            </p:cNvPr>
            <p:cNvSpPr txBox="1"/>
            <p:nvPr/>
          </p:nvSpPr>
          <p:spPr>
            <a:xfrm>
              <a:off x="2125657" y="4446484"/>
              <a:ext cx="184731" cy="400110"/>
            </a:xfrm>
            <a:prstGeom prst="rect">
              <a:avLst/>
            </a:prstGeom>
            <a:noFill/>
          </p:spPr>
          <p:txBody>
            <a:bodyPr wrap="none" rtlCol="0">
              <a:spAutoFit/>
            </a:bodyPr>
            <a:lstStyle/>
            <a:p>
              <a:endParaRPr lang="en-US" sz="2000" dirty="0">
                <a:latin typeface="Source Sans Pro" panose="020B0503030403020204" pitchFamily="34" charset="0"/>
                <a:ea typeface="Source Sans Pro" panose="020B0503030403020204" pitchFamily="34" charset="0"/>
              </a:endParaRPr>
            </a:p>
          </p:txBody>
        </p:sp>
      </p:grpSp>
      <p:sp>
        <p:nvSpPr>
          <p:cNvPr id="15" name="Triangle 14">
            <a:extLst>
              <a:ext uri="{FF2B5EF4-FFF2-40B4-BE49-F238E27FC236}">
                <a16:creationId xmlns:a16="http://schemas.microsoft.com/office/drawing/2014/main" id="{76FCA13C-2161-393D-C36A-989E2C5C6B64}"/>
              </a:ext>
            </a:extLst>
          </p:cNvPr>
          <p:cNvSpPr/>
          <p:nvPr/>
        </p:nvSpPr>
        <p:spPr>
          <a:xfrm rot="18258989">
            <a:off x="7232168" y="2629997"/>
            <a:ext cx="532947" cy="3304158"/>
          </a:xfrm>
          <a:custGeom>
            <a:avLst/>
            <a:gdLst>
              <a:gd name="connsiteX0" fmla="*/ 0 w 604007"/>
              <a:gd name="connsiteY0" fmla="*/ 3576282 h 3576282"/>
              <a:gd name="connsiteX1" fmla="*/ 291784 w 604007"/>
              <a:gd name="connsiteY1" fmla="*/ 0 h 3576282"/>
              <a:gd name="connsiteX2" fmla="*/ 604007 w 604007"/>
              <a:gd name="connsiteY2" fmla="*/ 3576282 h 3576282"/>
              <a:gd name="connsiteX3" fmla="*/ 0 w 604007"/>
              <a:gd name="connsiteY3" fmla="*/ 3576282 h 3576282"/>
              <a:gd name="connsiteX0" fmla="*/ 0 w 604007"/>
              <a:gd name="connsiteY0" fmla="*/ 3607555 h 3607555"/>
              <a:gd name="connsiteX1" fmla="*/ 291784 w 604007"/>
              <a:gd name="connsiteY1" fmla="*/ 31273 h 3607555"/>
              <a:gd name="connsiteX2" fmla="*/ 405496 w 604007"/>
              <a:gd name="connsiteY2" fmla="*/ 32287 h 3607555"/>
              <a:gd name="connsiteX3" fmla="*/ 604007 w 604007"/>
              <a:gd name="connsiteY3" fmla="*/ 3607555 h 3607555"/>
              <a:gd name="connsiteX4" fmla="*/ 0 w 604007"/>
              <a:gd name="connsiteY4" fmla="*/ 3607555 h 3607555"/>
              <a:gd name="connsiteX0" fmla="*/ 0 w 604007"/>
              <a:gd name="connsiteY0" fmla="*/ 3663630 h 3663630"/>
              <a:gd name="connsiteX1" fmla="*/ 291882 w 604007"/>
              <a:gd name="connsiteY1" fmla="*/ 0 h 3663630"/>
              <a:gd name="connsiteX2" fmla="*/ 405496 w 604007"/>
              <a:gd name="connsiteY2" fmla="*/ 88362 h 3663630"/>
              <a:gd name="connsiteX3" fmla="*/ 604007 w 604007"/>
              <a:gd name="connsiteY3" fmla="*/ 3663630 h 3663630"/>
              <a:gd name="connsiteX4" fmla="*/ 0 w 604007"/>
              <a:gd name="connsiteY4" fmla="*/ 3663630 h 3663630"/>
              <a:gd name="connsiteX0" fmla="*/ 0 w 604007"/>
              <a:gd name="connsiteY0" fmla="*/ 3663630 h 3663630"/>
              <a:gd name="connsiteX1" fmla="*/ 291882 w 604007"/>
              <a:gd name="connsiteY1" fmla="*/ 0 h 3663630"/>
              <a:gd name="connsiteX2" fmla="*/ 405496 w 604007"/>
              <a:gd name="connsiteY2" fmla="*/ 88362 h 3663630"/>
              <a:gd name="connsiteX3" fmla="*/ 604007 w 604007"/>
              <a:gd name="connsiteY3" fmla="*/ 3663630 h 3663630"/>
              <a:gd name="connsiteX4" fmla="*/ 0 w 604007"/>
              <a:gd name="connsiteY4" fmla="*/ 3663630 h 3663630"/>
              <a:gd name="connsiteX0" fmla="*/ 0 w 604007"/>
              <a:gd name="connsiteY0" fmla="*/ 3676064 h 3676064"/>
              <a:gd name="connsiteX1" fmla="*/ 291882 w 604007"/>
              <a:gd name="connsiteY1" fmla="*/ 12434 h 3676064"/>
              <a:gd name="connsiteX2" fmla="*/ 406043 w 604007"/>
              <a:gd name="connsiteY2" fmla="*/ 54486 h 3676064"/>
              <a:gd name="connsiteX3" fmla="*/ 604007 w 604007"/>
              <a:gd name="connsiteY3" fmla="*/ 3676064 h 3676064"/>
              <a:gd name="connsiteX4" fmla="*/ 0 w 604007"/>
              <a:gd name="connsiteY4" fmla="*/ 3676064 h 3676064"/>
              <a:gd name="connsiteX0" fmla="*/ 0 w 604007"/>
              <a:gd name="connsiteY0" fmla="*/ 3663630 h 3663630"/>
              <a:gd name="connsiteX1" fmla="*/ 291882 w 604007"/>
              <a:gd name="connsiteY1" fmla="*/ 0 h 3663630"/>
              <a:gd name="connsiteX2" fmla="*/ 406043 w 604007"/>
              <a:gd name="connsiteY2" fmla="*/ 42052 h 3663630"/>
              <a:gd name="connsiteX3" fmla="*/ 604007 w 604007"/>
              <a:gd name="connsiteY3" fmla="*/ 3663630 h 3663630"/>
              <a:gd name="connsiteX4" fmla="*/ 0 w 604007"/>
              <a:gd name="connsiteY4" fmla="*/ 3663630 h 3663630"/>
              <a:gd name="connsiteX0" fmla="*/ 0 w 604007"/>
              <a:gd name="connsiteY0" fmla="*/ 3663630 h 3663630"/>
              <a:gd name="connsiteX1" fmla="*/ 291882 w 604007"/>
              <a:gd name="connsiteY1" fmla="*/ 0 h 3663630"/>
              <a:gd name="connsiteX2" fmla="*/ 392065 w 604007"/>
              <a:gd name="connsiteY2" fmla="*/ 14842 h 3663630"/>
              <a:gd name="connsiteX3" fmla="*/ 604007 w 604007"/>
              <a:gd name="connsiteY3" fmla="*/ 3663630 h 3663630"/>
              <a:gd name="connsiteX4" fmla="*/ 0 w 604007"/>
              <a:gd name="connsiteY4" fmla="*/ 3663630 h 3663630"/>
              <a:gd name="connsiteX0" fmla="*/ 0 w 604007"/>
              <a:gd name="connsiteY0" fmla="*/ 3718348 h 3718348"/>
              <a:gd name="connsiteX1" fmla="*/ 291283 w 604007"/>
              <a:gd name="connsiteY1" fmla="*/ 0 h 3718348"/>
              <a:gd name="connsiteX2" fmla="*/ 392065 w 604007"/>
              <a:gd name="connsiteY2" fmla="*/ 69560 h 3718348"/>
              <a:gd name="connsiteX3" fmla="*/ 604007 w 604007"/>
              <a:gd name="connsiteY3" fmla="*/ 3718348 h 3718348"/>
              <a:gd name="connsiteX4" fmla="*/ 0 w 604007"/>
              <a:gd name="connsiteY4" fmla="*/ 3718348 h 3718348"/>
              <a:gd name="connsiteX0" fmla="*/ 0 w 604007"/>
              <a:gd name="connsiteY0" fmla="*/ 3718348 h 3718348"/>
              <a:gd name="connsiteX1" fmla="*/ 291283 w 604007"/>
              <a:gd name="connsiteY1" fmla="*/ 0 h 3718348"/>
              <a:gd name="connsiteX2" fmla="*/ 392065 w 604007"/>
              <a:gd name="connsiteY2" fmla="*/ 69560 h 3718348"/>
              <a:gd name="connsiteX3" fmla="*/ 604007 w 604007"/>
              <a:gd name="connsiteY3" fmla="*/ 3718348 h 3718348"/>
              <a:gd name="connsiteX4" fmla="*/ 0 w 604007"/>
              <a:gd name="connsiteY4" fmla="*/ 3718348 h 3718348"/>
              <a:gd name="connsiteX0" fmla="*/ 0 w 604007"/>
              <a:gd name="connsiteY0" fmla="*/ 3744712 h 3744712"/>
              <a:gd name="connsiteX1" fmla="*/ 296257 w 604007"/>
              <a:gd name="connsiteY1" fmla="*/ 0 h 3744712"/>
              <a:gd name="connsiteX2" fmla="*/ 392065 w 604007"/>
              <a:gd name="connsiteY2" fmla="*/ 95924 h 3744712"/>
              <a:gd name="connsiteX3" fmla="*/ 604007 w 604007"/>
              <a:gd name="connsiteY3" fmla="*/ 3744712 h 3744712"/>
              <a:gd name="connsiteX4" fmla="*/ 0 w 604007"/>
              <a:gd name="connsiteY4" fmla="*/ 3744712 h 374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007" h="3744712">
                <a:moveTo>
                  <a:pt x="0" y="3744712"/>
                </a:moveTo>
                <a:lnTo>
                  <a:pt x="296257" y="0"/>
                </a:lnTo>
                <a:cubicBezTo>
                  <a:pt x="365182" y="52991"/>
                  <a:pt x="334984" y="74898"/>
                  <a:pt x="392065" y="95924"/>
                </a:cubicBezTo>
                <a:lnTo>
                  <a:pt x="604007" y="3744712"/>
                </a:lnTo>
                <a:lnTo>
                  <a:pt x="0" y="3744712"/>
                </a:lnTo>
                <a:close/>
              </a:path>
            </a:pathLst>
          </a:custGeom>
          <a:gradFill flip="none" rotWithShape="1">
            <a:gsLst>
              <a:gs pos="0">
                <a:srgbClr val="FFA000">
                  <a:alpha val="30000"/>
                </a:srgbClr>
              </a:gs>
              <a:gs pos="100000">
                <a:srgbClr val="FFA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20" name="Group 19">
            <a:extLst>
              <a:ext uri="{FF2B5EF4-FFF2-40B4-BE49-F238E27FC236}">
                <a16:creationId xmlns:a16="http://schemas.microsoft.com/office/drawing/2014/main" id="{43888A25-A669-3C5F-420A-C0099792746F}"/>
              </a:ext>
            </a:extLst>
          </p:cNvPr>
          <p:cNvGrpSpPr/>
          <p:nvPr/>
        </p:nvGrpSpPr>
        <p:grpSpPr>
          <a:xfrm>
            <a:off x="9231570" y="3679675"/>
            <a:ext cx="2786471" cy="1952251"/>
            <a:chOff x="9301451" y="3626868"/>
            <a:chExt cx="2786471" cy="1952251"/>
          </a:xfrm>
        </p:grpSpPr>
        <p:sp>
          <p:nvSpPr>
            <p:cNvPr id="3" name="Rectangle 2">
              <a:extLst>
                <a:ext uri="{FF2B5EF4-FFF2-40B4-BE49-F238E27FC236}">
                  <a16:creationId xmlns:a16="http://schemas.microsoft.com/office/drawing/2014/main" id="{B47B3330-7CC5-19CA-A678-1457F2091F43}"/>
                </a:ext>
              </a:extLst>
            </p:cNvPr>
            <p:cNvSpPr/>
            <p:nvPr/>
          </p:nvSpPr>
          <p:spPr>
            <a:xfrm>
              <a:off x="9701561" y="3626868"/>
              <a:ext cx="2386361" cy="1569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Freeform 6">
              <a:extLst>
                <a:ext uri="{FF2B5EF4-FFF2-40B4-BE49-F238E27FC236}">
                  <a16:creationId xmlns:a16="http://schemas.microsoft.com/office/drawing/2014/main" id="{F25DC453-2F12-45BE-F10F-F051661EBEB2}"/>
                </a:ext>
              </a:extLst>
            </p:cNvPr>
            <p:cNvSpPr/>
            <p:nvPr/>
          </p:nvSpPr>
          <p:spPr>
            <a:xfrm>
              <a:off x="9813071" y="3735661"/>
              <a:ext cx="2180915" cy="1409777"/>
            </a:xfrm>
            <a:custGeom>
              <a:avLst/>
              <a:gdLst>
                <a:gd name="connsiteX0" fmla="*/ 0 w 2196790"/>
                <a:gd name="connsiteY0" fmla="*/ 1405053 h 1405053"/>
                <a:gd name="connsiteX1" fmla="*/ 245327 w 2196790"/>
                <a:gd name="connsiteY1" fmla="*/ 1405053 h 1405053"/>
                <a:gd name="connsiteX2" fmla="*/ 301083 w 2196790"/>
                <a:gd name="connsiteY2" fmla="*/ 0 h 1405053"/>
                <a:gd name="connsiteX3" fmla="*/ 367990 w 2196790"/>
                <a:gd name="connsiteY3" fmla="*/ 1393902 h 1405053"/>
                <a:gd name="connsiteX4" fmla="*/ 758283 w 2196790"/>
                <a:gd name="connsiteY4" fmla="*/ 1405053 h 1405053"/>
                <a:gd name="connsiteX5" fmla="*/ 758283 w 2196790"/>
                <a:gd name="connsiteY5" fmla="*/ 847492 h 1405053"/>
                <a:gd name="connsiteX6" fmla="*/ 836342 w 2196790"/>
                <a:gd name="connsiteY6" fmla="*/ 1405053 h 1405053"/>
                <a:gd name="connsiteX7" fmla="*/ 1338147 w 2196790"/>
                <a:gd name="connsiteY7" fmla="*/ 1405053 h 1405053"/>
                <a:gd name="connsiteX8" fmla="*/ 1349298 w 2196790"/>
                <a:gd name="connsiteY8" fmla="*/ 22302 h 1405053"/>
                <a:gd name="connsiteX9" fmla="*/ 1438507 w 2196790"/>
                <a:gd name="connsiteY9" fmla="*/ 1393902 h 1405053"/>
                <a:gd name="connsiteX10" fmla="*/ 1583473 w 2196790"/>
                <a:gd name="connsiteY10" fmla="*/ 1393902 h 1405053"/>
                <a:gd name="connsiteX11" fmla="*/ 1628078 w 2196790"/>
                <a:gd name="connsiteY11" fmla="*/ 89209 h 1405053"/>
                <a:gd name="connsiteX12" fmla="*/ 1683834 w 2196790"/>
                <a:gd name="connsiteY12" fmla="*/ 992458 h 1405053"/>
                <a:gd name="connsiteX13" fmla="*/ 1706137 w 2196790"/>
                <a:gd name="connsiteY13" fmla="*/ 836341 h 1405053"/>
                <a:gd name="connsiteX14" fmla="*/ 1761893 w 2196790"/>
                <a:gd name="connsiteY14" fmla="*/ 1393902 h 1405053"/>
                <a:gd name="connsiteX15" fmla="*/ 1951464 w 2196790"/>
                <a:gd name="connsiteY15" fmla="*/ 1393902 h 1405053"/>
                <a:gd name="connsiteX16" fmla="*/ 1962615 w 2196790"/>
                <a:gd name="connsiteY16" fmla="*/ 557561 h 1405053"/>
                <a:gd name="connsiteX17" fmla="*/ 2051825 w 2196790"/>
                <a:gd name="connsiteY17" fmla="*/ 1405053 h 1405053"/>
                <a:gd name="connsiteX18" fmla="*/ 2196790 w 2196790"/>
                <a:gd name="connsiteY18" fmla="*/ 1405053 h 1405053"/>
                <a:gd name="connsiteX0" fmla="*/ 0 w 2196790"/>
                <a:gd name="connsiteY0" fmla="*/ 1405053 h 1405053"/>
                <a:gd name="connsiteX1" fmla="*/ 245327 w 2196790"/>
                <a:gd name="connsiteY1" fmla="*/ 1405053 h 1405053"/>
                <a:gd name="connsiteX2" fmla="*/ 301083 w 2196790"/>
                <a:gd name="connsiteY2" fmla="*/ 0 h 1405053"/>
                <a:gd name="connsiteX3" fmla="*/ 367990 w 2196790"/>
                <a:gd name="connsiteY3" fmla="*/ 1393902 h 1405053"/>
                <a:gd name="connsiteX4" fmla="*/ 758283 w 2196790"/>
                <a:gd name="connsiteY4" fmla="*/ 1405053 h 1405053"/>
                <a:gd name="connsiteX5" fmla="*/ 786858 w 2196790"/>
                <a:gd name="connsiteY5" fmla="*/ 850667 h 1405053"/>
                <a:gd name="connsiteX6" fmla="*/ 836342 w 2196790"/>
                <a:gd name="connsiteY6" fmla="*/ 1405053 h 1405053"/>
                <a:gd name="connsiteX7" fmla="*/ 1338147 w 2196790"/>
                <a:gd name="connsiteY7" fmla="*/ 1405053 h 1405053"/>
                <a:gd name="connsiteX8" fmla="*/ 1349298 w 2196790"/>
                <a:gd name="connsiteY8" fmla="*/ 22302 h 1405053"/>
                <a:gd name="connsiteX9" fmla="*/ 1438507 w 2196790"/>
                <a:gd name="connsiteY9" fmla="*/ 1393902 h 1405053"/>
                <a:gd name="connsiteX10" fmla="*/ 1583473 w 2196790"/>
                <a:gd name="connsiteY10" fmla="*/ 1393902 h 1405053"/>
                <a:gd name="connsiteX11" fmla="*/ 1628078 w 2196790"/>
                <a:gd name="connsiteY11" fmla="*/ 89209 h 1405053"/>
                <a:gd name="connsiteX12" fmla="*/ 1683834 w 2196790"/>
                <a:gd name="connsiteY12" fmla="*/ 992458 h 1405053"/>
                <a:gd name="connsiteX13" fmla="*/ 1706137 w 2196790"/>
                <a:gd name="connsiteY13" fmla="*/ 836341 h 1405053"/>
                <a:gd name="connsiteX14" fmla="*/ 1761893 w 2196790"/>
                <a:gd name="connsiteY14" fmla="*/ 1393902 h 1405053"/>
                <a:gd name="connsiteX15" fmla="*/ 1951464 w 2196790"/>
                <a:gd name="connsiteY15" fmla="*/ 1393902 h 1405053"/>
                <a:gd name="connsiteX16" fmla="*/ 1962615 w 2196790"/>
                <a:gd name="connsiteY16" fmla="*/ 557561 h 1405053"/>
                <a:gd name="connsiteX17" fmla="*/ 2051825 w 2196790"/>
                <a:gd name="connsiteY17" fmla="*/ 1405053 h 1405053"/>
                <a:gd name="connsiteX18" fmla="*/ 2196790 w 2196790"/>
                <a:gd name="connsiteY18" fmla="*/ 1405053 h 1405053"/>
                <a:gd name="connsiteX0" fmla="*/ 0 w 2196790"/>
                <a:gd name="connsiteY0" fmla="*/ 1405053 h 1406602"/>
                <a:gd name="connsiteX1" fmla="*/ 245327 w 2196790"/>
                <a:gd name="connsiteY1" fmla="*/ 1405053 h 1406602"/>
                <a:gd name="connsiteX2" fmla="*/ 301083 w 2196790"/>
                <a:gd name="connsiteY2" fmla="*/ 0 h 1406602"/>
                <a:gd name="connsiteX3" fmla="*/ 364815 w 2196790"/>
                <a:gd name="connsiteY3" fmla="*/ 1406602 h 1406602"/>
                <a:gd name="connsiteX4" fmla="*/ 758283 w 2196790"/>
                <a:gd name="connsiteY4" fmla="*/ 1405053 h 1406602"/>
                <a:gd name="connsiteX5" fmla="*/ 786858 w 2196790"/>
                <a:gd name="connsiteY5" fmla="*/ 850667 h 1406602"/>
                <a:gd name="connsiteX6" fmla="*/ 836342 w 2196790"/>
                <a:gd name="connsiteY6" fmla="*/ 1405053 h 1406602"/>
                <a:gd name="connsiteX7" fmla="*/ 1338147 w 2196790"/>
                <a:gd name="connsiteY7" fmla="*/ 1405053 h 1406602"/>
                <a:gd name="connsiteX8" fmla="*/ 1349298 w 2196790"/>
                <a:gd name="connsiteY8" fmla="*/ 22302 h 1406602"/>
                <a:gd name="connsiteX9" fmla="*/ 1438507 w 2196790"/>
                <a:gd name="connsiteY9" fmla="*/ 1393902 h 1406602"/>
                <a:gd name="connsiteX10" fmla="*/ 1583473 w 2196790"/>
                <a:gd name="connsiteY10" fmla="*/ 1393902 h 1406602"/>
                <a:gd name="connsiteX11" fmla="*/ 1628078 w 2196790"/>
                <a:gd name="connsiteY11" fmla="*/ 89209 h 1406602"/>
                <a:gd name="connsiteX12" fmla="*/ 1683834 w 2196790"/>
                <a:gd name="connsiteY12" fmla="*/ 992458 h 1406602"/>
                <a:gd name="connsiteX13" fmla="*/ 1706137 w 2196790"/>
                <a:gd name="connsiteY13" fmla="*/ 836341 h 1406602"/>
                <a:gd name="connsiteX14" fmla="*/ 1761893 w 2196790"/>
                <a:gd name="connsiteY14" fmla="*/ 1393902 h 1406602"/>
                <a:gd name="connsiteX15" fmla="*/ 1951464 w 2196790"/>
                <a:gd name="connsiteY15" fmla="*/ 1393902 h 1406602"/>
                <a:gd name="connsiteX16" fmla="*/ 1962615 w 2196790"/>
                <a:gd name="connsiteY16" fmla="*/ 557561 h 1406602"/>
                <a:gd name="connsiteX17" fmla="*/ 2051825 w 2196790"/>
                <a:gd name="connsiteY17" fmla="*/ 1405053 h 1406602"/>
                <a:gd name="connsiteX18" fmla="*/ 2196790 w 2196790"/>
                <a:gd name="connsiteY18" fmla="*/ 1405053 h 1406602"/>
                <a:gd name="connsiteX0" fmla="*/ 0 w 2196790"/>
                <a:gd name="connsiteY0" fmla="*/ 1405053 h 1406602"/>
                <a:gd name="connsiteX1" fmla="*/ 245327 w 2196790"/>
                <a:gd name="connsiteY1" fmla="*/ 1405053 h 1406602"/>
                <a:gd name="connsiteX2" fmla="*/ 301083 w 2196790"/>
                <a:gd name="connsiteY2" fmla="*/ 0 h 1406602"/>
                <a:gd name="connsiteX3" fmla="*/ 364815 w 2196790"/>
                <a:gd name="connsiteY3" fmla="*/ 1406602 h 1406602"/>
                <a:gd name="connsiteX4" fmla="*/ 758283 w 2196790"/>
                <a:gd name="connsiteY4" fmla="*/ 1405053 h 1406602"/>
                <a:gd name="connsiteX5" fmla="*/ 786858 w 2196790"/>
                <a:gd name="connsiteY5" fmla="*/ 850667 h 1406602"/>
                <a:gd name="connsiteX6" fmla="*/ 836342 w 2196790"/>
                <a:gd name="connsiteY6" fmla="*/ 1405053 h 1406602"/>
                <a:gd name="connsiteX7" fmla="*/ 1338147 w 2196790"/>
                <a:gd name="connsiteY7" fmla="*/ 1405053 h 1406602"/>
                <a:gd name="connsiteX8" fmla="*/ 1368348 w 2196790"/>
                <a:gd name="connsiteY8" fmla="*/ 22302 h 1406602"/>
                <a:gd name="connsiteX9" fmla="*/ 1438507 w 2196790"/>
                <a:gd name="connsiteY9" fmla="*/ 1393902 h 1406602"/>
                <a:gd name="connsiteX10" fmla="*/ 1583473 w 2196790"/>
                <a:gd name="connsiteY10" fmla="*/ 1393902 h 1406602"/>
                <a:gd name="connsiteX11" fmla="*/ 1628078 w 2196790"/>
                <a:gd name="connsiteY11" fmla="*/ 89209 h 1406602"/>
                <a:gd name="connsiteX12" fmla="*/ 1683834 w 2196790"/>
                <a:gd name="connsiteY12" fmla="*/ 992458 h 1406602"/>
                <a:gd name="connsiteX13" fmla="*/ 1706137 w 2196790"/>
                <a:gd name="connsiteY13" fmla="*/ 836341 h 1406602"/>
                <a:gd name="connsiteX14" fmla="*/ 1761893 w 2196790"/>
                <a:gd name="connsiteY14" fmla="*/ 1393902 h 1406602"/>
                <a:gd name="connsiteX15" fmla="*/ 1951464 w 2196790"/>
                <a:gd name="connsiteY15" fmla="*/ 1393902 h 1406602"/>
                <a:gd name="connsiteX16" fmla="*/ 1962615 w 2196790"/>
                <a:gd name="connsiteY16" fmla="*/ 557561 h 1406602"/>
                <a:gd name="connsiteX17" fmla="*/ 2051825 w 2196790"/>
                <a:gd name="connsiteY17" fmla="*/ 1405053 h 1406602"/>
                <a:gd name="connsiteX18" fmla="*/ 2196790 w 2196790"/>
                <a:gd name="connsiteY18" fmla="*/ 1405053 h 1406602"/>
                <a:gd name="connsiteX0" fmla="*/ 0 w 2196790"/>
                <a:gd name="connsiteY0" fmla="*/ 1405053 h 1406602"/>
                <a:gd name="connsiteX1" fmla="*/ 245327 w 2196790"/>
                <a:gd name="connsiteY1" fmla="*/ 1405053 h 1406602"/>
                <a:gd name="connsiteX2" fmla="*/ 301083 w 2196790"/>
                <a:gd name="connsiteY2" fmla="*/ 0 h 1406602"/>
                <a:gd name="connsiteX3" fmla="*/ 364815 w 2196790"/>
                <a:gd name="connsiteY3" fmla="*/ 1406602 h 1406602"/>
                <a:gd name="connsiteX4" fmla="*/ 758283 w 2196790"/>
                <a:gd name="connsiteY4" fmla="*/ 1405053 h 1406602"/>
                <a:gd name="connsiteX5" fmla="*/ 786858 w 2196790"/>
                <a:gd name="connsiteY5" fmla="*/ 850667 h 1406602"/>
                <a:gd name="connsiteX6" fmla="*/ 836342 w 2196790"/>
                <a:gd name="connsiteY6" fmla="*/ 1405053 h 1406602"/>
                <a:gd name="connsiteX7" fmla="*/ 1338147 w 2196790"/>
                <a:gd name="connsiteY7" fmla="*/ 1405053 h 1406602"/>
                <a:gd name="connsiteX8" fmla="*/ 1368348 w 2196790"/>
                <a:gd name="connsiteY8" fmla="*/ 22302 h 1406602"/>
                <a:gd name="connsiteX9" fmla="*/ 1438507 w 2196790"/>
                <a:gd name="connsiteY9" fmla="*/ 1393902 h 1406602"/>
                <a:gd name="connsiteX10" fmla="*/ 1583473 w 2196790"/>
                <a:gd name="connsiteY10" fmla="*/ 1393902 h 1406602"/>
                <a:gd name="connsiteX11" fmla="*/ 1628078 w 2196790"/>
                <a:gd name="connsiteY11" fmla="*/ 89209 h 1406602"/>
                <a:gd name="connsiteX12" fmla="*/ 1683834 w 2196790"/>
                <a:gd name="connsiteY12" fmla="*/ 992458 h 1406602"/>
                <a:gd name="connsiteX13" fmla="*/ 1725187 w 2196790"/>
                <a:gd name="connsiteY13" fmla="*/ 839516 h 1406602"/>
                <a:gd name="connsiteX14" fmla="*/ 1761893 w 2196790"/>
                <a:gd name="connsiteY14" fmla="*/ 1393902 h 1406602"/>
                <a:gd name="connsiteX15" fmla="*/ 1951464 w 2196790"/>
                <a:gd name="connsiteY15" fmla="*/ 1393902 h 1406602"/>
                <a:gd name="connsiteX16" fmla="*/ 1962615 w 2196790"/>
                <a:gd name="connsiteY16" fmla="*/ 557561 h 1406602"/>
                <a:gd name="connsiteX17" fmla="*/ 2051825 w 2196790"/>
                <a:gd name="connsiteY17" fmla="*/ 1405053 h 1406602"/>
                <a:gd name="connsiteX18" fmla="*/ 2196790 w 2196790"/>
                <a:gd name="connsiteY18" fmla="*/ 1405053 h 1406602"/>
                <a:gd name="connsiteX0" fmla="*/ 0 w 2196790"/>
                <a:gd name="connsiteY0" fmla="*/ 1405053 h 1406602"/>
                <a:gd name="connsiteX1" fmla="*/ 245327 w 2196790"/>
                <a:gd name="connsiteY1" fmla="*/ 1405053 h 1406602"/>
                <a:gd name="connsiteX2" fmla="*/ 301083 w 2196790"/>
                <a:gd name="connsiteY2" fmla="*/ 0 h 1406602"/>
                <a:gd name="connsiteX3" fmla="*/ 364815 w 2196790"/>
                <a:gd name="connsiteY3" fmla="*/ 1406602 h 1406602"/>
                <a:gd name="connsiteX4" fmla="*/ 758283 w 2196790"/>
                <a:gd name="connsiteY4" fmla="*/ 1405053 h 1406602"/>
                <a:gd name="connsiteX5" fmla="*/ 786858 w 2196790"/>
                <a:gd name="connsiteY5" fmla="*/ 850667 h 1406602"/>
                <a:gd name="connsiteX6" fmla="*/ 836342 w 2196790"/>
                <a:gd name="connsiteY6" fmla="*/ 1405053 h 1406602"/>
                <a:gd name="connsiteX7" fmla="*/ 1338147 w 2196790"/>
                <a:gd name="connsiteY7" fmla="*/ 1405053 h 1406602"/>
                <a:gd name="connsiteX8" fmla="*/ 1368348 w 2196790"/>
                <a:gd name="connsiteY8" fmla="*/ 22302 h 1406602"/>
                <a:gd name="connsiteX9" fmla="*/ 1438507 w 2196790"/>
                <a:gd name="connsiteY9" fmla="*/ 1393902 h 1406602"/>
                <a:gd name="connsiteX10" fmla="*/ 1583473 w 2196790"/>
                <a:gd name="connsiteY10" fmla="*/ 1393902 h 1406602"/>
                <a:gd name="connsiteX11" fmla="*/ 1628078 w 2196790"/>
                <a:gd name="connsiteY11" fmla="*/ 89209 h 1406602"/>
                <a:gd name="connsiteX12" fmla="*/ 1693359 w 2196790"/>
                <a:gd name="connsiteY12" fmla="*/ 1065483 h 1406602"/>
                <a:gd name="connsiteX13" fmla="*/ 1725187 w 2196790"/>
                <a:gd name="connsiteY13" fmla="*/ 839516 h 1406602"/>
                <a:gd name="connsiteX14" fmla="*/ 1761893 w 2196790"/>
                <a:gd name="connsiteY14" fmla="*/ 1393902 h 1406602"/>
                <a:gd name="connsiteX15" fmla="*/ 1951464 w 2196790"/>
                <a:gd name="connsiteY15" fmla="*/ 1393902 h 1406602"/>
                <a:gd name="connsiteX16" fmla="*/ 1962615 w 2196790"/>
                <a:gd name="connsiteY16" fmla="*/ 557561 h 1406602"/>
                <a:gd name="connsiteX17" fmla="*/ 2051825 w 2196790"/>
                <a:gd name="connsiteY17" fmla="*/ 1405053 h 1406602"/>
                <a:gd name="connsiteX18" fmla="*/ 2196790 w 2196790"/>
                <a:gd name="connsiteY18" fmla="*/ 1405053 h 1406602"/>
                <a:gd name="connsiteX0" fmla="*/ 0 w 2196790"/>
                <a:gd name="connsiteY0" fmla="*/ 1405053 h 1406602"/>
                <a:gd name="connsiteX1" fmla="*/ 245327 w 2196790"/>
                <a:gd name="connsiteY1" fmla="*/ 1405053 h 1406602"/>
                <a:gd name="connsiteX2" fmla="*/ 301083 w 2196790"/>
                <a:gd name="connsiteY2" fmla="*/ 0 h 1406602"/>
                <a:gd name="connsiteX3" fmla="*/ 364815 w 2196790"/>
                <a:gd name="connsiteY3" fmla="*/ 1406602 h 1406602"/>
                <a:gd name="connsiteX4" fmla="*/ 758283 w 2196790"/>
                <a:gd name="connsiteY4" fmla="*/ 1405053 h 1406602"/>
                <a:gd name="connsiteX5" fmla="*/ 786858 w 2196790"/>
                <a:gd name="connsiteY5" fmla="*/ 850667 h 1406602"/>
                <a:gd name="connsiteX6" fmla="*/ 836342 w 2196790"/>
                <a:gd name="connsiteY6" fmla="*/ 1405053 h 1406602"/>
                <a:gd name="connsiteX7" fmla="*/ 1338147 w 2196790"/>
                <a:gd name="connsiteY7" fmla="*/ 1405053 h 1406602"/>
                <a:gd name="connsiteX8" fmla="*/ 1368348 w 2196790"/>
                <a:gd name="connsiteY8" fmla="*/ 22302 h 1406602"/>
                <a:gd name="connsiteX9" fmla="*/ 1438507 w 2196790"/>
                <a:gd name="connsiteY9" fmla="*/ 1393902 h 1406602"/>
                <a:gd name="connsiteX10" fmla="*/ 1583473 w 2196790"/>
                <a:gd name="connsiteY10" fmla="*/ 1393902 h 1406602"/>
                <a:gd name="connsiteX11" fmla="*/ 1628078 w 2196790"/>
                <a:gd name="connsiteY11" fmla="*/ 89209 h 1406602"/>
                <a:gd name="connsiteX12" fmla="*/ 1693359 w 2196790"/>
                <a:gd name="connsiteY12" fmla="*/ 1065483 h 1406602"/>
                <a:gd name="connsiteX13" fmla="*/ 1725187 w 2196790"/>
                <a:gd name="connsiteY13" fmla="*/ 839516 h 1406602"/>
                <a:gd name="connsiteX14" fmla="*/ 1761893 w 2196790"/>
                <a:gd name="connsiteY14" fmla="*/ 1393902 h 1406602"/>
                <a:gd name="connsiteX15" fmla="*/ 1951464 w 2196790"/>
                <a:gd name="connsiteY15" fmla="*/ 1393902 h 1406602"/>
                <a:gd name="connsiteX16" fmla="*/ 1984840 w 2196790"/>
                <a:gd name="connsiteY16" fmla="*/ 557561 h 1406602"/>
                <a:gd name="connsiteX17" fmla="*/ 2051825 w 2196790"/>
                <a:gd name="connsiteY17" fmla="*/ 1405053 h 1406602"/>
                <a:gd name="connsiteX18" fmla="*/ 2196790 w 2196790"/>
                <a:gd name="connsiteY18" fmla="*/ 1405053 h 1406602"/>
                <a:gd name="connsiteX0" fmla="*/ 0 w 2196790"/>
                <a:gd name="connsiteY0" fmla="*/ 1405053 h 1406602"/>
                <a:gd name="connsiteX1" fmla="*/ 245327 w 2196790"/>
                <a:gd name="connsiteY1" fmla="*/ 1405053 h 1406602"/>
                <a:gd name="connsiteX2" fmla="*/ 301083 w 2196790"/>
                <a:gd name="connsiteY2" fmla="*/ 0 h 1406602"/>
                <a:gd name="connsiteX3" fmla="*/ 364815 w 2196790"/>
                <a:gd name="connsiteY3" fmla="*/ 1406602 h 1406602"/>
                <a:gd name="connsiteX4" fmla="*/ 758283 w 2196790"/>
                <a:gd name="connsiteY4" fmla="*/ 1405053 h 1406602"/>
                <a:gd name="connsiteX5" fmla="*/ 786858 w 2196790"/>
                <a:gd name="connsiteY5" fmla="*/ 850667 h 1406602"/>
                <a:gd name="connsiteX6" fmla="*/ 836342 w 2196790"/>
                <a:gd name="connsiteY6" fmla="*/ 1405053 h 1406602"/>
                <a:gd name="connsiteX7" fmla="*/ 1338147 w 2196790"/>
                <a:gd name="connsiteY7" fmla="*/ 1405053 h 1406602"/>
                <a:gd name="connsiteX8" fmla="*/ 1368348 w 2196790"/>
                <a:gd name="connsiteY8" fmla="*/ 22302 h 1406602"/>
                <a:gd name="connsiteX9" fmla="*/ 1438507 w 2196790"/>
                <a:gd name="connsiteY9" fmla="*/ 1393902 h 1406602"/>
                <a:gd name="connsiteX10" fmla="*/ 1583473 w 2196790"/>
                <a:gd name="connsiteY10" fmla="*/ 1393902 h 1406602"/>
                <a:gd name="connsiteX11" fmla="*/ 1628078 w 2196790"/>
                <a:gd name="connsiteY11" fmla="*/ 89209 h 1406602"/>
                <a:gd name="connsiteX12" fmla="*/ 1693359 w 2196790"/>
                <a:gd name="connsiteY12" fmla="*/ 1065483 h 1406602"/>
                <a:gd name="connsiteX13" fmla="*/ 1725187 w 2196790"/>
                <a:gd name="connsiteY13" fmla="*/ 839516 h 1406602"/>
                <a:gd name="connsiteX14" fmla="*/ 1761893 w 2196790"/>
                <a:gd name="connsiteY14" fmla="*/ 1393902 h 1406602"/>
                <a:gd name="connsiteX15" fmla="*/ 1951464 w 2196790"/>
                <a:gd name="connsiteY15" fmla="*/ 1393902 h 1406602"/>
                <a:gd name="connsiteX16" fmla="*/ 1984840 w 2196790"/>
                <a:gd name="connsiteY16" fmla="*/ 557561 h 1406602"/>
                <a:gd name="connsiteX17" fmla="*/ 2051825 w 2196790"/>
                <a:gd name="connsiteY17" fmla="*/ 1405053 h 1406602"/>
                <a:gd name="connsiteX18" fmla="*/ 2196790 w 2196790"/>
                <a:gd name="connsiteY18" fmla="*/ 1386003 h 1406602"/>
                <a:gd name="connsiteX0" fmla="*/ 0 w 2196790"/>
                <a:gd name="connsiteY0" fmla="*/ 1405053 h 1406602"/>
                <a:gd name="connsiteX1" fmla="*/ 245327 w 2196790"/>
                <a:gd name="connsiteY1" fmla="*/ 1405053 h 1406602"/>
                <a:gd name="connsiteX2" fmla="*/ 301083 w 2196790"/>
                <a:gd name="connsiteY2" fmla="*/ 0 h 1406602"/>
                <a:gd name="connsiteX3" fmla="*/ 364815 w 2196790"/>
                <a:gd name="connsiteY3" fmla="*/ 1406602 h 1406602"/>
                <a:gd name="connsiteX4" fmla="*/ 758283 w 2196790"/>
                <a:gd name="connsiteY4" fmla="*/ 1405053 h 1406602"/>
                <a:gd name="connsiteX5" fmla="*/ 786858 w 2196790"/>
                <a:gd name="connsiteY5" fmla="*/ 850667 h 1406602"/>
                <a:gd name="connsiteX6" fmla="*/ 836342 w 2196790"/>
                <a:gd name="connsiteY6" fmla="*/ 1405053 h 1406602"/>
                <a:gd name="connsiteX7" fmla="*/ 1338147 w 2196790"/>
                <a:gd name="connsiteY7" fmla="*/ 1405053 h 1406602"/>
                <a:gd name="connsiteX8" fmla="*/ 1368348 w 2196790"/>
                <a:gd name="connsiteY8" fmla="*/ 22302 h 1406602"/>
                <a:gd name="connsiteX9" fmla="*/ 1438507 w 2196790"/>
                <a:gd name="connsiteY9" fmla="*/ 1393902 h 1406602"/>
                <a:gd name="connsiteX10" fmla="*/ 1583473 w 2196790"/>
                <a:gd name="connsiteY10" fmla="*/ 1393902 h 1406602"/>
                <a:gd name="connsiteX11" fmla="*/ 1628078 w 2196790"/>
                <a:gd name="connsiteY11" fmla="*/ 89209 h 1406602"/>
                <a:gd name="connsiteX12" fmla="*/ 1693359 w 2196790"/>
                <a:gd name="connsiteY12" fmla="*/ 1065483 h 1406602"/>
                <a:gd name="connsiteX13" fmla="*/ 1725187 w 2196790"/>
                <a:gd name="connsiteY13" fmla="*/ 839516 h 1406602"/>
                <a:gd name="connsiteX14" fmla="*/ 1761893 w 2196790"/>
                <a:gd name="connsiteY14" fmla="*/ 1393902 h 1406602"/>
                <a:gd name="connsiteX15" fmla="*/ 1951464 w 2196790"/>
                <a:gd name="connsiteY15" fmla="*/ 1393902 h 1406602"/>
                <a:gd name="connsiteX16" fmla="*/ 1984840 w 2196790"/>
                <a:gd name="connsiteY16" fmla="*/ 557561 h 1406602"/>
                <a:gd name="connsiteX17" fmla="*/ 2051825 w 2196790"/>
                <a:gd name="connsiteY17" fmla="*/ 1395528 h 1406602"/>
                <a:gd name="connsiteX18" fmla="*/ 2196790 w 2196790"/>
                <a:gd name="connsiteY18" fmla="*/ 1386003 h 1406602"/>
                <a:gd name="connsiteX0" fmla="*/ 0 w 2196790"/>
                <a:gd name="connsiteY0" fmla="*/ 1405053 h 1406602"/>
                <a:gd name="connsiteX1" fmla="*/ 245327 w 2196790"/>
                <a:gd name="connsiteY1" fmla="*/ 1405053 h 1406602"/>
                <a:gd name="connsiteX2" fmla="*/ 301083 w 2196790"/>
                <a:gd name="connsiteY2" fmla="*/ 0 h 1406602"/>
                <a:gd name="connsiteX3" fmla="*/ 364815 w 2196790"/>
                <a:gd name="connsiteY3" fmla="*/ 1406602 h 1406602"/>
                <a:gd name="connsiteX4" fmla="*/ 758283 w 2196790"/>
                <a:gd name="connsiteY4" fmla="*/ 1405053 h 1406602"/>
                <a:gd name="connsiteX5" fmla="*/ 786858 w 2196790"/>
                <a:gd name="connsiteY5" fmla="*/ 850667 h 1406602"/>
                <a:gd name="connsiteX6" fmla="*/ 836342 w 2196790"/>
                <a:gd name="connsiteY6" fmla="*/ 1405053 h 1406602"/>
                <a:gd name="connsiteX7" fmla="*/ 1338147 w 2196790"/>
                <a:gd name="connsiteY7" fmla="*/ 1405053 h 1406602"/>
                <a:gd name="connsiteX8" fmla="*/ 1368348 w 2196790"/>
                <a:gd name="connsiteY8" fmla="*/ 22302 h 1406602"/>
                <a:gd name="connsiteX9" fmla="*/ 1438507 w 2196790"/>
                <a:gd name="connsiteY9" fmla="*/ 1393902 h 1406602"/>
                <a:gd name="connsiteX10" fmla="*/ 1583473 w 2196790"/>
                <a:gd name="connsiteY10" fmla="*/ 1393902 h 1406602"/>
                <a:gd name="connsiteX11" fmla="*/ 1628078 w 2196790"/>
                <a:gd name="connsiteY11" fmla="*/ 89209 h 1406602"/>
                <a:gd name="connsiteX12" fmla="*/ 1693359 w 2196790"/>
                <a:gd name="connsiteY12" fmla="*/ 1065483 h 1406602"/>
                <a:gd name="connsiteX13" fmla="*/ 1725187 w 2196790"/>
                <a:gd name="connsiteY13" fmla="*/ 839516 h 1406602"/>
                <a:gd name="connsiteX14" fmla="*/ 1761893 w 2196790"/>
                <a:gd name="connsiteY14" fmla="*/ 1393902 h 1406602"/>
                <a:gd name="connsiteX15" fmla="*/ 1951464 w 2196790"/>
                <a:gd name="connsiteY15" fmla="*/ 1393902 h 1406602"/>
                <a:gd name="connsiteX16" fmla="*/ 1984840 w 2196790"/>
                <a:gd name="connsiteY16" fmla="*/ 557561 h 1406602"/>
                <a:gd name="connsiteX17" fmla="*/ 2051825 w 2196790"/>
                <a:gd name="connsiteY17" fmla="*/ 1395528 h 1406602"/>
                <a:gd name="connsiteX18" fmla="*/ 2196790 w 2196790"/>
                <a:gd name="connsiteY18" fmla="*/ 1401878 h 1406602"/>
                <a:gd name="connsiteX0" fmla="*/ 0 w 2196790"/>
                <a:gd name="connsiteY0" fmla="*/ 1405053 h 1406602"/>
                <a:gd name="connsiteX1" fmla="*/ 245327 w 2196790"/>
                <a:gd name="connsiteY1" fmla="*/ 1405053 h 1406602"/>
                <a:gd name="connsiteX2" fmla="*/ 301083 w 2196790"/>
                <a:gd name="connsiteY2" fmla="*/ 0 h 1406602"/>
                <a:gd name="connsiteX3" fmla="*/ 364815 w 2196790"/>
                <a:gd name="connsiteY3" fmla="*/ 1406602 h 1406602"/>
                <a:gd name="connsiteX4" fmla="*/ 758283 w 2196790"/>
                <a:gd name="connsiteY4" fmla="*/ 1405053 h 1406602"/>
                <a:gd name="connsiteX5" fmla="*/ 786858 w 2196790"/>
                <a:gd name="connsiteY5" fmla="*/ 850667 h 1406602"/>
                <a:gd name="connsiteX6" fmla="*/ 836342 w 2196790"/>
                <a:gd name="connsiteY6" fmla="*/ 1405053 h 1406602"/>
                <a:gd name="connsiteX7" fmla="*/ 1338147 w 2196790"/>
                <a:gd name="connsiteY7" fmla="*/ 1405053 h 1406602"/>
                <a:gd name="connsiteX8" fmla="*/ 1368348 w 2196790"/>
                <a:gd name="connsiteY8" fmla="*/ 22302 h 1406602"/>
                <a:gd name="connsiteX9" fmla="*/ 1435332 w 2196790"/>
                <a:gd name="connsiteY9" fmla="*/ 1406602 h 1406602"/>
                <a:gd name="connsiteX10" fmla="*/ 1583473 w 2196790"/>
                <a:gd name="connsiteY10" fmla="*/ 1393902 h 1406602"/>
                <a:gd name="connsiteX11" fmla="*/ 1628078 w 2196790"/>
                <a:gd name="connsiteY11" fmla="*/ 89209 h 1406602"/>
                <a:gd name="connsiteX12" fmla="*/ 1693359 w 2196790"/>
                <a:gd name="connsiteY12" fmla="*/ 1065483 h 1406602"/>
                <a:gd name="connsiteX13" fmla="*/ 1725187 w 2196790"/>
                <a:gd name="connsiteY13" fmla="*/ 839516 h 1406602"/>
                <a:gd name="connsiteX14" fmla="*/ 1761893 w 2196790"/>
                <a:gd name="connsiteY14" fmla="*/ 1393902 h 1406602"/>
                <a:gd name="connsiteX15" fmla="*/ 1951464 w 2196790"/>
                <a:gd name="connsiteY15" fmla="*/ 1393902 h 1406602"/>
                <a:gd name="connsiteX16" fmla="*/ 1984840 w 2196790"/>
                <a:gd name="connsiteY16" fmla="*/ 557561 h 1406602"/>
                <a:gd name="connsiteX17" fmla="*/ 2051825 w 2196790"/>
                <a:gd name="connsiteY17" fmla="*/ 1395528 h 1406602"/>
                <a:gd name="connsiteX18" fmla="*/ 2196790 w 2196790"/>
                <a:gd name="connsiteY18" fmla="*/ 1401878 h 1406602"/>
                <a:gd name="connsiteX0" fmla="*/ 0 w 2196790"/>
                <a:gd name="connsiteY0" fmla="*/ 1405053 h 1409777"/>
                <a:gd name="connsiteX1" fmla="*/ 245327 w 2196790"/>
                <a:gd name="connsiteY1" fmla="*/ 1405053 h 1409777"/>
                <a:gd name="connsiteX2" fmla="*/ 301083 w 2196790"/>
                <a:gd name="connsiteY2" fmla="*/ 0 h 1409777"/>
                <a:gd name="connsiteX3" fmla="*/ 364815 w 2196790"/>
                <a:gd name="connsiteY3" fmla="*/ 1406602 h 1409777"/>
                <a:gd name="connsiteX4" fmla="*/ 758283 w 2196790"/>
                <a:gd name="connsiteY4" fmla="*/ 1405053 h 1409777"/>
                <a:gd name="connsiteX5" fmla="*/ 786858 w 2196790"/>
                <a:gd name="connsiteY5" fmla="*/ 850667 h 1409777"/>
                <a:gd name="connsiteX6" fmla="*/ 836342 w 2196790"/>
                <a:gd name="connsiteY6" fmla="*/ 1405053 h 1409777"/>
                <a:gd name="connsiteX7" fmla="*/ 1338147 w 2196790"/>
                <a:gd name="connsiteY7" fmla="*/ 1405053 h 1409777"/>
                <a:gd name="connsiteX8" fmla="*/ 1368348 w 2196790"/>
                <a:gd name="connsiteY8" fmla="*/ 22302 h 1409777"/>
                <a:gd name="connsiteX9" fmla="*/ 1435332 w 2196790"/>
                <a:gd name="connsiteY9" fmla="*/ 1406602 h 1409777"/>
                <a:gd name="connsiteX10" fmla="*/ 1580298 w 2196790"/>
                <a:gd name="connsiteY10" fmla="*/ 1409777 h 1409777"/>
                <a:gd name="connsiteX11" fmla="*/ 1628078 w 2196790"/>
                <a:gd name="connsiteY11" fmla="*/ 89209 h 1409777"/>
                <a:gd name="connsiteX12" fmla="*/ 1693359 w 2196790"/>
                <a:gd name="connsiteY12" fmla="*/ 1065483 h 1409777"/>
                <a:gd name="connsiteX13" fmla="*/ 1725187 w 2196790"/>
                <a:gd name="connsiteY13" fmla="*/ 839516 h 1409777"/>
                <a:gd name="connsiteX14" fmla="*/ 1761893 w 2196790"/>
                <a:gd name="connsiteY14" fmla="*/ 1393902 h 1409777"/>
                <a:gd name="connsiteX15" fmla="*/ 1951464 w 2196790"/>
                <a:gd name="connsiteY15" fmla="*/ 1393902 h 1409777"/>
                <a:gd name="connsiteX16" fmla="*/ 1984840 w 2196790"/>
                <a:gd name="connsiteY16" fmla="*/ 557561 h 1409777"/>
                <a:gd name="connsiteX17" fmla="*/ 2051825 w 2196790"/>
                <a:gd name="connsiteY17" fmla="*/ 1395528 h 1409777"/>
                <a:gd name="connsiteX18" fmla="*/ 2196790 w 2196790"/>
                <a:gd name="connsiteY18" fmla="*/ 1401878 h 1409777"/>
                <a:gd name="connsiteX0" fmla="*/ 0 w 2196790"/>
                <a:gd name="connsiteY0" fmla="*/ 1405053 h 1412952"/>
                <a:gd name="connsiteX1" fmla="*/ 245327 w 2196790"/>
                <a:gd name="connsiteY1" fmla="*/ 1405053 h 1412952"/>
                <a:gd name="connsiteX2" fmla="*/ 301083 w 2196790"/>
                <a:gd name="connsiteY2" fmla="*/ 0 h 1412952"/>
                <a:gd name="connsiteX3" fmla="*/ 364815 w 2196790"/>
                <a:gd name="connsiteY3" fmla="*/ 1406602 h 1412952"/>
                <a:gd name="connsiteX4" fmla="*/ 758283 w 2196790"/>
                <a:gd name="connsiteY4" fmla="*/ 1405053 h 1412952"/>
                <a:gd name="connsiteX5" fmla="*/ 786858 w 2196790"/>
                <a:gd name="connsiteY5" fmla="*/ 850667 h 1412952"/>
                <a:gd name="connsiteX6" fmla="*/ 836342 w 2196790"/>
                <a:gd name="connsiteY6" fmla="*/ 1405053 h 1412952"/>
                <a:gd name="connsiteX7" fmla="*/ 1338147 w 2196790"/>
                <a:gd name="connsiteY7" fmla="*/ 1405053 h 1412952"/>
                <a:gd name="connsiteX8" fmla="*/ 1368348 w 2196790"/>
                <a:gd name="connsiteY8" fmla="*/ 22302 h 1412952"/>
                <a:gd name="connsiteX9" fmla="*/ 1435332 w 2196790"/>
                <a:gd name="connsiteY9" fmla="*/ 1406602 h 1412952"/>
                <a:gd name="connsiteX10" fmla="*/ 1583473 w 2196790"/>
                <a:gd name="connsiteY10" fmla="*/ 1412952 h 1412952"/>
                <a:gd name="connsiteX11" fmla="*/ 1628078 w 2196790"/>
                <a:gd name="connsiteY11" fmla="*/ 89209 h 1412952"/>
                <a:gd name="connsiteX12" fmla="*/ 1693359 w 2196790"/>
                <a:gd name="connsiteY12" fmla="*/ 1065483 h 1412952"/>
                <a:gd name="connsiteX13" fmla="*/ 1725187 w 2196790"/>
                <a:gd name="connsiteY13" fmla="*/ 839516 h 1412952"/>
                <a:gd name="connsiteX14" fmla="*/ 1761893 w 2196790"/>
                <a:gd name="connsiteY14" fmla="*/ 1393902 h 1412952"/>
                <a:gd name="connsiteX15" fmla="*/ 1951464 w 2196790"/>
                <a:gd name="connsiteY15" fmla="*/ 1393902 h 1412952"/>
                <a:gd name="connsiteX16" fmla="*/ 1984840 w 2196790"/>
                <a:gd name="connsiteY16" fmla="*/ 557561 h 1412952"/>
                <a:gd name="connsiteX17" fmla="*/ 2051825 w 2196790"/>
                <a:gd name="connsiteY17" fmla="*/ 1395528 h 1412952"/>
                <a:gd name="connsiteX18" fmla="*/ 2196790 w 2196790"/>
                <a:gd name="connsiteY18" fmla="*/ 1401878 h 1412952"/>
                <a:gd name="connsiteX0" fmla="*/ 0 w 2196790"/>
                <a:gd name="connsiteY0" fmla="*/ 1405053 h 1406602"/>
                <a:gd name="connsiteX1" fmla="*/ 245327 w 2196790"/>
                <a:gd name="connsiteY1" fmla="*/ 1405053 h 1406602"/>
                <a:gd name="connsiteX2" fmla="*/ 301083 w 2196790"/>
                <a:gd name="connsiteY2" fmla="*/ 0 h 1406602"/>
                <a:gd name="connsiteX3" fmla="*/ 364815 w 2196790"/>
                <a:gd name="connsiteY3" fmla="*/ 1406602 h 1406602"/>
                <a:gd name="connsiteX4" fmla="*/ 758283 w 2196790"/>
                <a:gd name="connsiteY4" fmla="*/ 1405053 h 1406602"/>
                <a:gd name="connsiteX5" fmla="*/ 786858 w 2196790"/>
                <a:gd name="connsiteY5" fmla="*/ 850667 h 1406602"/>
                <a:gd name="connsiteX6" fmla="*/ 836342 w 2196790"/>
                <a:gd name="connsiteY6" fmla="*/ 1405053 h 1406602"/>
                <a:gd name="connsiteX7" fmla="*/ 1338147 w 2196790"/>
                <a:gd name="connsiteY7" fmla="*/ 1405053 h 1406602"/>
                <a:gd name="connsiteX8" fmla="*/ 1368348 w 2196790"/>
                <a:gd name="connsiteY8" fmla="*/ 22302 h 1406602"/>
                <a:gd name="connsiteX9" fmla="*/ 1435332 w 2196790"/>
                <a:gd name="connsiteY9" fmla="*/ 1406602 h 1406602"/>
                <a:gd name="connsiteX10" fmla="*/ 1580298 w 2196790"/>
                <a:gd name="connsiteY10" fmla="*/ 1403427 h 1406602"/>
                <a:gd name="connsiteX11" fmla="*/ 1628078 w 2196790"/>
                <a:gd name="connsiteY11" fmla="*/ 89209 h 1406602"/>
                <a:gd name="connsiteX12" fmla="*/ 1693359 w 2196790"/>
                <a:gd name="connsiteY12" fmla="*/ 1065483 h 1406602"/>
                <a:gd name="connsiteX13" fmla="*/ 1725187 w 2196790"/>
                <a:gd name="connsiteY13" fmla="*/ 839516 h 1406602"/>
                <a:gd name="connsiteX14" fmla="*/ 1761893 w 2196790"/>
                <a:gd name="connsiteY14" fmla="*/ 1393902 h 1406602"/>
                <a:gd name="connsiteX15" fmla="*/ 1951464 w 2196790"/>
                <a:gd name="connsiteY15" fmla="*/ 1393902 h 1406602"/>
                <a:gd name="connsiteX16" fmla="*/ 1984840 w 2196790"/>
                <a:gd name="connsiteY16" fmla="*/ 557561 h 1406602"/>
                <a:gd name="connsiteX17" fmla="*/ 2051825 w 2196790"/>
                <a:gd name="connsiteY17" fmla="*/ 1395528 h 1406602"/>
                <a:gd name="connsiteX18" fmla="*/ 2196790 w 2196790"/>
                <a:gd name="connsiteY18" fmla="*/ 1401878 h 1406602"/>
                <a:gd name="connsiteX0" fmla="*/ 0 w 2196790"/>
                <a:gd name="connsiteY0" fmla="*/ 1405053 h 1409777"/>
                <a:gd name="connsiteX1" fmla="*/ 245327 w 2196790"/>
                <a:gd name="connsiteY1" fmla="*/ 1405053 h 1409777"/>
                <a:gd name="connsiteX2" fmla="*/ 301083 w 2196790"/>
                <a:gd name="connsiteY2" fmla="*/ 0 h 1409777"/>
                <a:gd name="connsiteX3" fmla="*/ 364815 w 2196790"/>
                <a:gd name="connsiteY3" fmla="*/ 1406602 h 1409777"/>
                <a:gd name="connsiteX4" fmla="*/ 758283 w 2196790"/>
                <a:gd name="connsiteY4" fmla="*/ 1405053 h 1409777"/>
                <a:gd name="connsiteX5" fmla="*/ 786858 w 2196790"/>
                <a:gd name="connsiteY5" fmla="*/ 850667 h 1409777"/>
                <a:gd name="connsiteX6" fmla="*/ 836342 w 2196790"/>
                <a:gd name="connsiteY6" fmla="*/ 1405053 h 1409777"/>
                <a:gd name="connsiteX7" fmla="*/ 1338147 w 2196790"/>
                <a:gd name="connsiteY7" fmla="*/ 1405053 h 1409777"/>
                <a:gd name="connsiteX8" fmla="*/ 1368348 w 2196790"/>
                <a:gd name="connsiteY8" fmla="*/ 22302 h 1409777"/>
                <a:gd name="connsiteX9" fmla="*/ 1435332 w 2196790"/>
                <a:gd name="connsiteY9" fmla="*/ 1406602 h 1409777"/>
                <a:gd name="connsiteX10" fmla="*/ 1580298 w 2196790"/>
                <a:gd name="connsiteY10" fmla="*/ 1403427 h 1409777"/>
                <a:gd name="connsiteX11" fmla="*/ 1628078 w 2196790"/>
                <a:gd name="connsiteY11" fmla="*/ 89209 h 1409777"/>
                <a:gd name="connsiteX12" fmla="*/ 1693359 w 2196790"/>
                <a:gd name="connsiteY12" fmla="*/ 1065483 h 1409777"/>
                <a:gd name="connsiteX13" fmla="*/ 1725187 w 2196790"/>
                <a:gd name="connsiteY13" fmla="*/ 839516 h 1409777"/>
                <a:gd name="connsiteX14" fmla="*/ 1761893 w 2196790"/>
                <a:gd name="connsiteY14" fmla="*/ 1409777 h 1409777"/>
                <a:gd name="connsiteX15" fmla="*/ 1951464 w 2196790"/>
                <a:gd name="connsiteY15" fmla="*/ 1393902 h 1409777"/>
                <a:gd name="connsiteX16" fmla="*/ 1984840 w 2196790"/>
                <a:gd name="connsiteY16" fmla="*/ 557561 h 1409777"/>
                <a:gd name="connsiteX17" fmla="*/ 2051825 w 2196790"/>
                <a:gd name="connsiteY17" fmla="*/ 1395528 h 1409777"/>
                <a:gd name="connsiteX18" fmla="*/ 2196790 w 2196790"/>
                <a:gd name="connsiteY18" fmla="*/ 1401878 h 1409777"/>
                <a:gd name="connsiteX0" fmla="*/ 0 w 2196790"/>
                <a:gd name="connsiteY0" fmla="*/ 1405053 h 1409777"/>
                <a:gd name="connsiteX1" fmla="*/ 245327 w 2196790"/>
                <a:gd name="connsiteY1" fmla="*/ 1405053 h 1409777"/>
                <a:gd name="connsiteX2" fmla="*/ 301083 w 2196790"/>
                <a:gd name="connsiteY2" fmla="*/ 0 h 1409777"/>
                <a:gd name="connsiteX3" fmla="*/ 364815 w 2196790"/>
                <a:gd name="connsiteY3" fmla="*/ 1406602 h 1409777"/>
                <a:gd name="connsiteX4" fmla="*/ 758283 w 2196790"/>
                <a:gd name="connsiteY4" fmla="*/ 1405053 h 1409777"/>
                <a:gd name="connsiteX5" fmla="*/ 786858 w 2196790"/>
                <a:gd name="connsiteY5" fmla="*/ 850667 h 1409777"/>
                <a:gd name="connsiteX6" fmla="*/ 836342 w 2196790"/>
                <a:gd name="connsiteY6" fmla="*/ 1405053 h 1409777"/>
                <a:gd name="connsiteX7" fmla="*/ 1338147 w 2196790"/>
                <a:gd name="connsiteY7" fmla="*/ 1405053 h 1409777"/>
                <a:gd name="connsiteX8" fmla="*/ 1368348 w 2196790"/>
                <a:gd name="connsiteY8" fmla="*/ 22302 h 1409777"/>
                <a:gd name="connsiteX9" fmla="*/ 1435332 w 2196790"/>
                <a:gd name="connsiteY9" fmla="*/ 1406602 h 1409777"/>
                <a:gd name="connsiteX10" fmla="*/ 1580298 w 2196790"/>
                <a:gd name="connsiteY10" fmla="*/ 1403427 h 1409777"/>
                <a:gd name="connsiteX11" fmla="*/ 1628078 w 2196790"/>
                <a:gd name="connsiteY11" fmla="*/ 89209 h 1409777"/>
                <a:gd name="connsiteX12" fmla="*/ 1693359 w 2196790"/>
                <a:gd name="connsiteY12" fmla="*/ 1065483 h 1409777"/>
                <a:gd name="connsiteX13" fmla="*/ 1725187 w 2196790"/>
                <a:gd name="connsiteY13" fmla="*/ 839516 h 1409777"/>
                <a:gd name="connsiteX14" fmla="*/ 1761893 w 2196790"/>
                <a:gd name="connsiteY14" fmla="*/ 1409777 h 1409777"/>
                <a:gd name="connsiteX15" fmla="*/ 1951464 w 2196790"/>
                <a:gd name="connsiteY15" fmla="*/ 1409777 h 1409777"/>
                <a:gd name="connsiteX16" fmla="*/ 1984840 w 2196790"/>
                <a:gd name="connsiteY16" fmla="*/ 557561 h 1409777"/>
                <a:gd name="connsiteX17" fmla="*/ 2051825 w 2196790"/>
                <a:gd name="connsiteY17" fmla="*/ 1395528 h 1409777"/>
                <a:gd name="connsiteX18" fmla="*/ 2196790 w 2196790"/>
                <a:gd name="connsiteY18" fmla="*/ 1401878 h 1409777"/>
                <a:gd name="connsiteX0" fmla="*/ 0 w 2196790"/>
                <a:gd name="connsiteY0" fmla="*/ 1405053 h 1409777"/>
                <a:gd name="connsiteX1" fmla="*/ 245327 w 2196790"/>
                <a:gd name="connsiteY1" fmla="*/ 1405053 h 1409777"/>
                <a:gd name="connsiteX2" fmla="*/ 301083 w 2196790"/>
                <a:gd name="connsiteY2" fmla="*/ 0 h 1409777"/>
                <a:gd name="connsiteX3" fmla="*/ 364815 w 2196790"/>
                <a:gd name="connsiteY3" fmla="*/ 1406602 h 1409777"/>
                <a:gd name="connsiteX4" fmla="*/ 758283 w 2196790"/>
                <a:gd name="connsiteY4" fmla="*/ 1405053 h 1409777"/>
                <a:gd name="connsiteX5" fmla="*/ 786858 w 2196790"/>
                <a:gd name="connsiteY5" fmla="*/ 850667 h 1409777"/>
                <a:gd name="connsiteX6" fmla="*/ 836342 w 2196790"/>
                <a:gd name="connsiteY6" fmla="*/ 1405053 h 1409777"/>
                <a:gd name="connsiteX7" fmla="*/ 1338147 w 2196790"/>
                <a:gd name="connsiteY7" fmla="*/ 1405053 h 1409777"/>
                <a:gd name="connsiteX8" fmla="*/ 1368348 w 2196790"/>
                <a:gd name="connsiteY8" fmla="*/ 22302 h 1409777"/>
                <a:gd name="connsiteX9" fmla="*/ 1435332 w 2196790"/>
                <a:gd name="connsiteY9" fmla="*/ 1406602 h 1409777"/>
                <a:gd name="connsiteX10" fmla="*/ 1580298 w 2196790"/>
                <a:gd name="connsiteY10" fmla="*/ 1403427 h 1409777"/>
                <a:gd name="connsiteX11" fmla="*/ 1628078 w 2196790"/>
                <a:gd name="connsiteY11" fmla="*/ 89209 h 1409777"/>
                <a:gd name="connsiteX12" fmla="*/ 1693359 w 2196790"/>
                <a:gd name="connsiteY12" fmla="*/ 1065483 h 1409777"/>
                <a:gd name="connsiteX13" fmla="*/ 1725187 w 2196790"/>
                <a:gd name="connsiteY13" fmla="*/ 839516 h 1409777"/>
                <a:gd name="connsiteX14" fmla="*/ 1761893 w 2196790"/>
                <a:gd name="connsiteY14" fmla="*/ 1409777 h 1409777"/>
                <a:gd name="connsiteX15" fmla="*/ 1951464 w 2196790"/>
                <a:gd name="connsiteY15" fmla="*/ 1409777 h 1409777"/>
                <a:gd name="connsiteX16" fmla="*/ 1984840 w 2196790"/>
                <a:gd name="connsiteY16" fmla="*/ 557561 h 1409777"/>
                <a:gd name="connsiteX17" fmla="*/ 2051825 w 2196790"/>
                <a:gd name="connsiteY17" fmla="*/ 1405053 h 1409777"/>
                <a:gd name="connsiteX18" fmla="*/ 2196790 w 2196790"/>
                <a:gd name="connsiteY18" fmla="*/ 1401878 h 1409777"/>
                <a:gd name="connsiteX0" fmla="*/ 0 w 2193615"/>
                <a:gd name="connsiteY0" fmla="*/ 1405053 h 1411403"/>
                <a:gd name="connsiteX1" fmla="*/ 245327 w 2193615"/>
                <a:gd name="connsiteY1" fmla="*/ 1405053 h 1411403"/>
                <a:gd name="connsiteX2" fmla="*/ 301083 w 2193615"/>
                <a:gd name="connsiteY2" fmla="*/ 0 h 1411403"/>
                <a:gd name="connsiteX3" fmla="*/ 364815 w 2193615"/>
                <a:gd name="connsiteY3" fmla="*/ 1406602 h 1411403"/>
                <a:gd name="connsiteX4" fmla="*/ 758283 w 2193615"/>
                <a:gd name="connsiteY4" fmla="*/ 1405053 h 1411403"/>
                <a:gd name="connsiteX5" fmla="*/ 786858 w 2193615"/>
                <a:gd name="connsiteY5" fmla="*/ 850667 h 1411403"/>
                <a:gd name="connsiteX6" fmla="*/ 836342 w 2193615"/>
                <a:gd name="connsiteY6" fmla="*/ 1405053 h 1411403"/>
                <a:gd name="connsiteX7" fmla="*/ 1338147 w 2193615"/>
                <a:gd name="connsiteY7" fmla="*/ 1405053 h 1411403"/>
                <a:gd name="connsiteX8" fmla="*/ 1368348 w 2193615"/>
                <a:gd name="connsiteY8" fmla="*/ 22302 h 1411403"/>
                <a:gd name="connsiteX9" fmla="*/ 1435332 w 2193615"/>
                <a:gd name="connsiteY9" fmla="*/ 1406602 h 1411403"/>
                <a:gd name="connsiteX10" fmla="*/ 1580298 w 2193615"/>
                <a:gd name="connsiteY10" fmla="*/ 1403427 h 1411403"/>
                <a:gd name="connsiteX11" fmla="*/ 1628078 w 2193615"/>
                <a:gd name="connsiteY11" fmla="*/ 89209 h 1411403"/>
                <a:gd name="connsiteX12" fmla="*/ 1693359 w 2193615"/>
                <a:gd name="connsiteY12" fmla="*/ 1065483 h 1411403"/>
                <a:gd name="connsiteX13" fmla="*/ 1725187 w 2193615"/>
                <a:gd name="connsiteY13" fmla="*/ 839516 h 1411403"/>
                <a:gd name="connsiteX14" fmla="*/ 1761893 w 2193615"/>
                <a:gd name="connsiteY14" fmla="*/ 1409777 h 1411403"/>
                <a:gd name="connsiteX15" fmla="*/ 1951464 w 2193615"/>
                <a:gd name="connsiteY15" fmla="*/ 1409777 h 1411403"/>
                <a:gd name="connsiteX16" fmla="*/ 1984840 w 2193615"/>
                <a:gd name="connsiteY16" fmla="*/ 557561 h 1411403"/>
                <a:gd name="connsiteX17" fmla="*/ 2051825 w 2193615"/>
                <a:gd name="connsiteY17" fmla="*/ 1405053 h 1411403"/>
                <a:gd name="connsiteX18" fmla="*/ 2193615 w 2193615"/>
                <a:gd name="connsiteY18" fmla="*/ 1411403 h 1411403"/>
                <a:gd name="connsiteX0" fmla="*/ 0 w 2193615"/>
                <a:gd name="connsiteY0" fmla="*/ 1405053 h 1409777"/>
                <a:gd name="connsiteX1" fmla="*/ 245327 w 2193615"/>
                <a:gd name="connsiteY1" fmla="*/ 1405053 h 1409777"/>
                <a:gd name="connsiteX2" fmla="*/ 301083 w 2193615"/>
                <a:gd name="connsiteY2" fmla="*/ 0 h 1409777"/>
                <a:gd name="connsiteX3" fmla="*/ 364815 w 2193615"/>
                <a:gd name="connsiteY3" fmla="*/ 1406602 h 1409777"/>
                <a:gd name="connsiteX4" fmla="*/ 758283 w 2193615"/>
                <a:gd name="connsiteY4" fmla="*/ 1405053 h 1409777"/>
                <a:gd name="connsiteX5" fmla="*/ 786858 w 2193615"/>
                <a:gd name="connsiteY5" fmla="*/ 850667 h 1409777"/>
                <a:gd name="connsiteX6" fmla="*/ 836342 w 2193615"/>
                <a:gd name="connsiteY6" fmla="*/ 1405053 h 1409777"/>
                <a:gd name="connsiteX7" fmla="*/ 1338147 w 2193615"/>
                <a:gd name="connsiteY7" fmla="*/ 1405053 h 1409777"/>
                <a:gd name="connsiteX8" fmla="*/ 1368348 w 2193615"/>
                <a:gd name="connsiteY8" fmla="*/ 22302 h 1409777"/>
                <a:gd name="connsiteX9" fmla="*/ 1435332 w 2193615"/>
                <a:gd name="connsiteY9" fmla="*/ 1406602 h 1409777"/>
                <a:gd name="connsiteX10" fmla="*/ 1580298 w 2193615"/>
                <a:gd name="connsiteY10" fmla="*/ 1403427 h 1409777"/>
                <a:gd name="connsiteX11" fmla="*/ 1628078 w 2193615"/>
                <a:gd name="connsiteY11" fmla="*/ 89209 h 1409777"/>
                <a:gd name="connsiteX12" fmla="*/ 1693359 w 2193615"/>
                <a:gd name="connsiteY12" fmla="*/ 1065483 h 1409777"/>
                <a:gd name="connsiteX13" fmla="*/ 1725187 w 2193615"/>
                <a:gd name="connsiteY13" fmla="*/ 839516 h 1409777"/>
                <a:gd name="connsiteX14" fmla="*/ 1761893 w 2193615"/>
                <a:gd name="connsiteY14" fmla="*/ 1409777 h 1409777"/>
                <a:gd name="connsiteX15" fmla="*/ 1951464 w 2193615"/>
                <a:gd name="connsiteY15" fmla="*/ 1409777 h 1409777"/>
                <a:gd name="connsiteX16" fmla="*/ 1984840 w 2193615"/>
                <a:gd name="connsiteY16" fmla="*/ 557561 h 1409777"/>
                <a:gd name="connsiteX17" fmla="*/ 2051825 w 2193615"/>
                <a:gd name="connsiteY17" fmla="*/ 1405053 h 1409777"/>
                <a:gd name="connsiteX18" fmla="*/ 2193615 w 2193615"/>
                <a:gd name="connsiteY18" fmla="*/ 1401878 h 1409777"/>
                <a:gd name="connsiteX0" fmla="*/ 0 w 2190440"/>
                <a:gd name="connsiteY0" fmla="*/ 1405053 h 1411403"/>
                <a:gd name="connsiteX1" fmla="*/ 245327 w 2190440"/>
                <a:gd name="connsiteY1" fmla="*/ 1405053 h 1411403"/>
                <a:gd name="connsiteX2" fmla="*/ 301083 w 2190440"/>
                <a:gd name="connsiteY2" fmla="*/ 0 h 1411403"/>
                <a:gd name="connsiteX3" fmla="*/ 364815 w 2190440"/>
                <a:gd name="connsiteY3" fmla="*/ 1406602 h 1411403"/>
                <a:gd name="connsiteX4" fmla="*/ 758283 w 2190440"/>
                <a:gd name="connsiteY4" fmla="*/ 1405053 h 1411403"/>
                <a:gd name="connsiteX5" fmla="*/ 786858 w 2190440"/>
                <a:gd name="connsiteY5" fmla="*/ 850667 h 1411403"/>
                <a:gd name="connsiteX6" fmla="*/ 836342 w 2190440"/>
                <a:gd name="connsiteY6" fmla="*/ 1405053 h 1411403"/>
                <a:gd name="connsiteX7" fmla="*/ 1338147 w 2190440"/>
                <a:gd name="connsiteY7" fmla="*/ 1405053 h 1411403"/>
                <a:gd name="connsiteX8" fmla="*/ 1368348 w 2190440"/>
                <a:gd name="connsiteY8" fmla="*/ 22302 h 1411403"/>
                <a:gd name="connsiteX9" fmla="*/ 1435332 w 2190440"/>
                <a:gd name="connsiteY9" fmla="*/ 1406602 h 1411403"/>
                <a:gd name="connsiteX10" fmla="*/ 1580298 w 2190440"/>
                <a:gd name="connsiteY10" fmla="*/ 1403427 h 1411403"/>
                <a:gd name="connsiteX11" fmla="*/ 1628078 w 2190440"/>
                <a:gd name="connsiteY11" fmla="*/ 89209 h 1411403"/>
                <a:gd name="connsiteX12" fmla="*/ 1693359 w 2190440"/>
                <a:gd name="connsiteY12" fmla="*/ 1065483 h 1411403"/>
                <a:gd name="connsiteX13" fmla="*/ 1725187 w 2190440"/>
                <a:gd name="connsiteY13" fmla="*/ 839516 h 1411403"/>
                <a:gd name="connsiteX14" fmla="*/ 1761893 w 2190440"/>
                <a:gd name="connsiteY14" fmla="*/ 1409777 h 1411403"/>
                <a:gd name="connsiteX15" fmla="*/ 1951464 w 2190440"/>
                <a:gd name="connsiteY15" fmla="*/ 1409777 h 1411403"/>
                <a:gd name="connsiteX16" fmla="*/ 1984840 w 2190440"/>
                <a:gd name="connsiteY16" fmla="*/ 557561 h 1411403"/>
                <a:gd name="connsiteX17" fmla="*/ 2051825 w 2190440"/>
                <a:gd name="connsiteY17" fmla="*/ 1405053 h 1411403"/>
                <a:gd name="connsiteX18" fmla="*/ 2190440 w 2190440"/>
                <a:gd name="connsiteY18" fmla="*/ 1411403 h 1411403"/>
                <a:gd name="connsiteX0" fmla="*/ 0 w 2180915"/>
                <a:gd name="connsiteY0" fmla="*/ 1405053 h 1409777"/>
                <a:gd name="connsiteX1" fmla="*/ 245327 w 2180915"/>
                <a:gd name="connsiteY1" fmla="*/ 1405053 h 1409777"/>
                <a:gd name="connsiteX2" fmla="*/ 301083 w 2180915"/>
                <a:gd name="connsiteY2" fmla="*/ 0 h 1409777"/>
                <a:gd name="connsiteX3" fmla="*/ 364815 w 2180915"/>
                <a:gd name="connsiteY3" fmla="*/ 1406602 h 1409777"/>
                <a:gd name="connsiteX4" fmla="*/ 758283 w 2180915"/>
                <a:gd name="connsiteY4" fmla="*/ 1405053 h 1409777"/>
                <a:gd name="connsiteX5" fmla="*/ 786858 w 2180915"/>
                <a:gd name="connsiteY5" fmla="*/ 850667 h 1409777"/>
                <a:gd name="connsiteX6" fmla="*/ 836342 w 2180915"/>
                <a:gd name="connsiteY6" fmla="*/ 1405053 h 1409777"/>
                <a:gd name="connsiteX7" fmla="*/ 1338147 w 2180915"/>
                <a:gd name="connsiteY7" fmla="*/ 1405053 h 1409777"/>
                <a:gd name="connsiteX8" fmla="*/ 1368348 w 2180915"/>
                <a:gd name="connsiteY8" fmla="*/ 22302 h 1409777"/>
                <a:gd name="connsiteX9" fmla="*/ 1435332 w 2180915"/>
                <a:gd name="connsiteY9" fmla="*/ 1406602 h 1409777"/>
                <a:gd name="connsiteX10" fmla="*/ 1580298 w 2180915"/>
                <a:gd name="connsiteY10" fmla="*/ 1403427 h 1409777"/>
                <a:gd name="connsiteX11" fmla="*/ 1628078 w 2180915"/>
                <a:gd name="connsiteY11" fmla="*/ 89209 h 1409777"/>
                <a:gd name="connsiteX12" fmla="*/ 1693359 w 2180915"/>
                <a:gd name="connsiteY12" fmla="*/ 1065483 h 1409777"/>
                <a:gd name="connsiteX13" fmla="*/ 1725187 w 2180915"/>
                <a:gd name="connsiteY13" fmla="*/ 839516 h 1409777"/>
                <a:gd name="connsiteX14" fmla="*/ 1761893 w 2180915"/>
                <a:gd name="connsiteY14" fmla="*/ 1409777 h 1409777"/>
                <a:gd name="connsiteX15" fmla="*/ 1951464 w 2180915"/>
                <a:gd name="connsiteY15" fmla="*/ 1409777 h 1409777"/>
                <a:gd name="connsiteX16" fmla="*/ 1984840 w 2180915"/>
                <a:gd name="connsiteY16" fmla="*/ 557561 h 1409777"/>
                <a:gd name="connsiteX17" fmla="*/ 2051825 w 2180915"/>
                <a:gd name="connsiteY17" fmla="*/ 1405053 h 1409777"/>
                <a:gd name="connsiteX18" fmla="*/ 2180915 w 2180915"/>
                <a:gd name="connsiteY18" fmla="*/ 1398703 h 1409777"/>
                <a:gd name="connsiteX0" fmla="*/ 0 w 2180915"/>
                <a:gd name="connsiteY0" fmla="*/ 1405053 h 1409777"/>
                <a:gd name="connsiteX1" fmla="*/ 245327 w 2180915"/>
                <a:gd name="connsiteY1" fmla="*/ 1405053 h 1409777"/>
                <a:gd name="connsiteX2" fmla="*/ 301083 w 2180915"/>
                <a:gd name="connsiteY2" fmla="*/ 0 h 1409777"/>
                <a:gd name="connsiteX3" fmla="*/ 364815 w 2180915"/>
                <a:gd name="connsiteY3" fmla="*/ 1406602 h 1409777"/>
                <a:gd name="connsiteX4" fmla="*/ 758283 w 2180915"/>
                <a:gd name="connsiteY4" fmla="*/ 1405053 h 1409777"/>
                <a:gd name="connsiteX5" fmla="*/ 786858 w 2180915"/>
                <a:gd name="connsiteY5" fmla="*/ 850667 h 1409777"/>
                <a:gd name="connsiteX6" fmla="*/ 836342 w 2180915"/>
                <a:gd name="connsiteY6" fmla="*/ 1405053 h 1409777"/>
                <a:gd name="connsiteX7" fmla="*/ 1338147 w 2180915"/>
                <a:gd name="connsiteY7" fmla="*/ 1405053 h 1409777"/>
                <a:gd name="connsiteX8" fmla="*/ 1368348 w 2180915"/>
                <a:gd name="connsiteY8" fmla="*/ 22302 h 1409777"/>
                <a:gd name="connsiteX9" fmla="*/ 1435332 w 2180915"/>
                <a:gd name="connsiteY9" fmla="*/ 1406602 h 1409777"/>
                <a:gd name="connsiteX10" fmla="*/ 1580298 w 2180915"/>
                <a:gd name="connsiteY10" fmla="*/ 1403427 h 1409777"/>
                <a:gd name="connsiteX11" fmla="*/ 1628078 w 2180915"/>
                <a:gd name="connsiteY11" fmla="*/ 89209 h 1409777"/>
                <a:gd name="connsiteX12" fmla="*/ 1693359 w 2180915"/>
                <a:gd name="connsiteY12" fmla="*/ 1065483 h 1409777"/>
                <a:gd name="connsiteX13" fmla="*/ 1725187 w 2180915"/>
                <a:gd name="connsiteY13" fmla="*/ 839516 h 1409777"/>
                <a:gd name="connsiteX14" fmla="*/ 1761893 w 2180915"/>
                <a:gd name="connsiteY14" fmla="*/ 1409777 h 1409777"/>
                <a:gd name="connsiteX15" fmla="*/ 1951464 w 2180915"/>
                <a:gd name="connsiteY15" fmla="*/ 1409777 h 1409777"/>
                <a:gd name="connsiteX16" fmla="*/ 1984840 w 2180915"/>
                <a:gd name="connsiteY16" fmla="*/ 557561 h 1409777"/>
                <a:gd name="connsiteX17" fmla="*/ 2051825 w 2180915"/>
                <a:gd name="connsiteY17" fmla="*/ 1405053 h 1409777"/>
                <a:gd name="connsiteX18" fmla="*/ 2180915 w 2180915"/>
                <a:gd name="connsiteY18" fmla="*/ 1408228 h 1409777"/>
                <a:gd name="connsiteX0" fmla="*/ 0 w 2180915"/>
                <a:gd name="connsiteY0" fmla="*/ 1405053 h 1409777"/>
                <a:gd name="connsiteX1" fmla="*/ 245327 w 2180915"/>
                <a:gd name="connsiteY1" fmla="*/ 1405053 h 1409777"/>
                <a:gd name="connsiteX2" fmla="*/ 301083 w 2180915"/>
                <a:gd name="connsiteY2" fmla="*/ 0 h 1409777"/>
                <a:gd name="connsiteX3" fmla="*/ 364815 w 2180915"/>
                <a:gd name="connsiteY3" fmla="*/ 1406602 h 1409777"/>
                <a:gd name="connsiteX4" fmla="*/ 758283 w 2180915"/>
                <a:gd name="connsiteY4" fmla="*/ 1405053 h 1409777"/>
                <a:gd name="connsiteX5" fmla="*/ 786858 w 2180915"/>
                <a:gd name="connsiteY5" fmla="*/ 850667 h 1409777"/>
                <a:gd name="connsiteX6" fmla="*/ 836342 w 2180915"/>
                <a:gd name="connsiteY6" fmla="*/ 1405053 h 1409777"/>
                <a:gd name="connsiteX7" fmla="*/ 1338147 w 2180915"/>
                <a:gd name="connsiteY7" fmla="*/ 1405053 h 1409777"/>
                <a:gd name="connsiteX8" fmla="*/ 1373951 w 2180915"/>
                <a:gd name="connsiteY8" fmla="*/ 1128883 h 1409777"/>
                <a:gd name="connsiteX9" fmla="*/ 1435332 w 2180915"/>
                <a:gd name="connsiteY9" fmla="*/ 1406602 h 1409777"/>
                <a:gd name="connsiteX10" fmla="*/ 1580298 w 2180915"/>
                <a:gd name="connsiteY10" fmla="*/ 1403427 h 1409777"/>
                <a:gd name="connsiteX11" fmla="*/ 1628078 w 2180915"/>
                <a:gd name="connsiteY11" fmla="*/ 89209 h 1409777"/>
                <a:gd name="connsiteX12" fmla="*/ 1693359 w 2180915"/>
                <a:gd name="connsiteY12" fmla="*/ 1065483 h 1409777"/>
                <a:gd name="connsiteX13" fmla="*/ 1725187 w 2180915"/>
                <a:gd name="connsiteY13" fmla="*/ 839516 h 1409777"/>
                <a:gd name="connsiteX14" fmla="*/ 1761893 w 2180915"/>
                <a:gd name="connsiteY14" fmla="*/ 1409777 h 1409777"/>
                <a:gd name="connsiteX15" fmla="*/ 1951464 w 2180915"/>
                <a:gd name="connsiteY15" fmla="*/ 1409777 h 1409777"/>
                <a:gd name="connsiteX16" fmla="*/ 1984840 w 2180915"/>
                <a:gd name="connsiteY16" fmla="*/ 557561 h 1409777"/>
                <a:gd name="connsiteX17" fmla="*/ 2051825 w 2180915"/>
                <a:gd name="connsiteY17" fmla="*/ 1405053 h 1409777"/>
                <a:gd name="connsiteX18" fmla="*/ 2180915 w 2180915"/>
                <a:gd name="connsiteY18" fmla="*/ 1408228 h 14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80915" h="1409777">
                  <a:moveTo>
                    <a:pt x="0" y="1405053"/>
                  </a:moveTo>
                  <a:lnTo>
                    <a:pt x="245327" y="1405053"/>
                  </a:lnTo>
                  <a:lnTo>
                    <a:pt x="301083" y="0"/>
                  </a:lnTo>
                  <a:lnTo>
                    <a:pt x="364815" y="1406602"/>
                  </a:lnTo>
                  <a:lnTo>
                    <a:pt x="758283" y="1405053"/>
                  </a:lnTo>
                  <a:lnTo>
                    <a:pt x="786858" y="850667"/>
                  </a:lnTo>
                  <a:lnTo>
                    <a:pt x="836342" y="1405053"/>
                  </a:lnTo>
                  <a:lnTo>
                    <a:pt x="1338147" y="1405053"/>
                  </a:lnTo>
                  <a:lnTo>
                    <a:pt x="1373951" y="1128883"/>
                  </a:lnTo>
                  <a:lnTo>
                    <a:pt x="1435332" y="1406602"/>
                  </a:lnTo>
                  <a:lnTo>
                    <a:pt x="1580298" y="1403427"/>
                  </a:lnTo>
                  <a:lnTo>
                    <a:pt x="1628078" y="89209"/>
                  </a:lnTo>
                  <a:lnTo>
                    <a:pt x="1693359" y="1065483"/>
                  </a:lnTo>
                  <a:lnTo>
                    <a:pt x="1725187" y="839516"/>
                  </a:lnTo>
                  <a:lnTo>
                    <a:pt x="1761893" y="1409777"/>
                  </a:lnTo>
                  <a:lnTo>
                    <a:pt x="1951464" y="1409777"/>
                  </a:lnTo>
                  <a:lnTo>
                    <a:pt x="1984840" y="557561"/>
                  </a:lnTo>
                  <a:lnTo>
                    <a:pt x="2051825" y="1405053"/>
                  </a:lnTo>
                  <a:lnTo>
                    <a:pt x="2180915" y="140822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TextBox 8">
              <a:extLst>
                <a:ext uri="{FF2B5EF4-FFF2-40B4-BE49-F238E27FC236}">
                  <a16:creationId xmlns:a16="http://schemas.microsoft.com/office/drawing/2014/main" id="{88D7EB94-B191-7451-1688-E6C84963CCFC}"/>
                </a:ext>
              </a:extLst>
            </p:cNvPr>
            <p:cNvSpPr txBox="1"/>
            <p:nvPr/>
          </p:nvSpPr>
          <p:spPr>
            <a:xfrm rot="16200000">
              <a:off x="8939493" y="4185311"/>
              <a:ext cx="1124026" cy="400110"/>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Intensity</a:t>
              </a:r>
            </a:p>
          </p:txBody>
        </p:sp>
        <p:sp>
          <p:nvSpPr>
            <p:cNvPr id="16" name="TextBox 15">
              <a:extLst>
                <a:ext uri="{FF2B5EF4-FFF2-40B4-BE49-F238E27FC236}">
                  <a16:creationId xmlns:a16="http://schemas.microsoft.com/office/drawing/2014/main" id="{DAD64F41-0E64-3322-3859-32EB28052E16}"/>
                </a:ext>
              </a:extLst>
            </p:cNvPr>
            <p:cNvSpPr txBox="1"/>
            <p:nvPr/>
          </p:nvSpPr>
          <p:spPr>
            <a:xfrm>
              <a:off x="10561598" y="5179009"/>
              <a:ext cx="724878" cy="400110"/>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Time</a:t>
              </a:r>
            </a:p>
          </p:txBody>
        </p:sp>
      </p:grpSp>
      <p:cxnSp>
        <p:nvCxnSpPr>
          <p:cNvPr id="22" name="Straight Connector 21">
            <a:extLst>
              <a:ext uri="{FF2B5EF4-FFF2-40B4-BE49-F238E27FC236}">
                <a16:creationId xmlns:a16="http://schemas.microsoft.com/office/drawing/2014/main" id="{1E8D61A3-860B-7DDB-1934-ED4F7AECFD19}"/>
              </a:ext>
            </a:extLst>
          </p:cNvPr>
          <p:cNvCxnSpPr>
            <a:cxnSpLocks/>
          </p:cNvCxnSpPr>
          <p:nvPr/>
        </p:nvCxnSpPr>
        <p:spPr>
          <a:xfrm>
            <a:off x="5885125" y="1085503"/>
            <a:ext cx="0" cy="1936376"/>
          </a:xfrm>
          <a:prstGeom prst="line">
            <a:avLst/>
          </a:prstGeom>
          <a:ln w="57150">
            <a:solidFill>
              <a:srgbClr val="40414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D8858F2-3375-704D-74D2-20C9D4DE25CC}"/>
              </a:ext>
            </a:extLst>
          </p:cNvPr>
          <p:cNvCxnSpPr>
            <a:cxnSpLocks/>
          </p:cNvCxnSpPr>
          <p:nvPr/>
        </p:nvCxnSpPr>
        <p:spPr>
          <a:xfrm>
            <a:off x="6235241" y="1085503"/>
            <a:ext cx="0" cy="1936376"/>
          </a:xfrm>
          <a:prstGeom prst="line">
            <a:avLst/>
          </a:prstGeom>
          <a:ln w="57150">
            <a:solidFill>
              <a:srgbClr val="40414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C473AD4-E7D8-5B0F-B37F-4E45CD41160E}"/>
              </a:ext>
            </a:extLst>
          </p:cNvPr>
          <p:cNvCxnSpPr>
            <a:cxnSpLocks/>
          </p:cNvCxnSpPr>
          <p:nvPr/>
        </p:nvCxnSpPr>
        <p:spPr>
          <a:xfrm>
            <a:off x="5885125" y="3593507"/>
            <a:ext cx="0" cy="1936376"/>
          </a:xfrm>
          <a:prstGeom prst="line">
            <a:avLst/>
          </a:prstGeom>
          <a:ln w="57150">
            <a:solidFill>
              <a:srgbClr val="40414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7906D723-8776-5C6E-B561-AD2DDC78D594}"/>
              </a:ext>
            </a:extLst>
          </p:cNvPr>
          <p:cNvCxnSpPr>
            <a:cxnSpLocks/>
          </p:cNvCxnSpPr>
          <p:nvPr/>
        </p:nvCxnSpPr>
        <p:spPr>
          <a:xfrm>
            <a:off x="6235241" y="3593507"/>
            <a:ext cx="0" cy="1936376"/>
          </a:xfrm>
          <a:prstGeom prst="line">
            <a:avLst/>
          </a:prstGeom>
          <a:ln w="57150">
            <a:solidFill>
              <a:srgbClr val="404140"/>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299EA8B9-119B-CAD8-4C5E-F165A0E92B59}"/>
              </a:ext>
            </a:extLst>
          </p:cNvPr>
          <p:cNvSpPr txBox="1"/>
          <p:nvPr/>
        </p:nvSpPr>
        <p:spPr>
          <a:xfrm>
            <a:off x="6750294" y="241609"/>
            <a:ext cx="1734770" cy="707886"/>
          </a:xfrm>
          <a:prstGeom prst="rect">
            <a:avLst/>
          </a:prstGeom>
          <a:noFill/>
        </p:spPr>
        <p:txBody>
          <a:bodyPr wrap="none" rtlCol="0">
            <a:spAutoFit/>
          </a:bodyPr>
          <a:lstStyle/>
          <a:p>
            <a:pPr algn="ctr"/>
            <a:r>
              <a:rPr lang="en-US" sz="2000" dirty="0">
                <a:latin typeface="Source Sans Pro" panose="020B0503030403020204" pitchFamily="34" charset="0"/>
                <a:ea typeface="Source Sans Pro" panose="020B0503030403020204" pitchFamily="34" charset="0"/>
              </a:rPr>
              <a:t>Particle inlet</a:t>
            </a:r>
          </a:p>
          <a:p>
            <a:pPr algn="ctr"/>
            <a:r>
              <a:rPr lang="en-US" sz="2000" dirty="0">
                <a:latin typeface="Source Sans Pro" panose="020B0503030403020204" pitchFamily="34" charset="0"/>
                <a:ea typeface="Source Sans Pro" panose="020B0503030403020204" pitchFamily="34" charset="0"/>
              </a:rPr>
              <a:t>(one at a time)</a:t>
            </a:r>
          </a:p>
        </p:txBody>
      </p:sp>
      <p:sp>
        <p:nvSpPr>
          <p:cNvPr id="32" name="Freeform 17">
            <a:extLst>
              <a:ext uri="{FF2B5EF4-FFF2-40B4-BE49-F238E27FC236}">
                <a16:creationId xmlns:a16="http://schemas.microsoft.com/office/drawing/2014/main" id="{62033244-1243-8A13-F52B-867CB1200917}"/>
              </a:ext>
            </a:extLst>
          </p:cNvPr>
          <p:cNvSpPr>
            <a:spLocks noChangeAspect="1"/>
          </p:cNvSpPr>
          <p:nvPr/>
        </p:nvSpPr>
        <p:spPr bwMode="auto">
          <a:xfrm rot="9087291" flipV="1">
            <a:off x="6091726" y="564576"/>
            <a:ext cx="873551" cy="204327"/>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E57D30"/>
          </a:solidFill>
          <a:ln>
            <a:noFill/>
          </a:ln>
        </p:spPr>
        <p:txBody>
          <a:bodyPr vert="horz" wrap="square" lIns="80682" tIns="40341" rIns="80682" bIns="40341" numCol="1" anchor="t" anchorCtr="0" compatLnSpc="1">
            <a:prstTxWarp prst="textNoShape">
              <a:avLst/>
            </a:prstTxWarp>
          </a:bodyPr>
          <a:lstStyle/>
          <a:p>
            <a:endParaRPr lang="en-US" sz="1588">
              <a:solidFill>
                <a:srgbClr val="1B66DE"/>
              </a:solidFill>
            </a:endParaRPr>
          </a:p>
        </p:txBody>
      </p:sp>
      <p:sp>
        <p:nvSpPr>
          <p:cNvPr id="21" name="Title 1">
            <a:extLst>
              <a:ext uri="{FF2B5EF4-FFF2-40B4-BE49-F238E27FC236}">
                <a16:creationId xmlns:a16="http://schemas.microsoft.com/office/drawing/2014/main" id="{AF7F273B-6756-8311-6156-80E435A81969}"/>
              </a:ext>
            </a:extLst>
          </p:cNvPr>
          <p:cNvSpPr txBox="1">
            <a:spLocks/>
          </p:cNvSpPr>
          <p:nvPr/>
        </p:nvSpPr>
        <p:spPr>
          <a:xfrm>
            <a:off x="147063" y="445059"/>
            <a:ext cx="4755114" cy="1209940"/>
          </a:xfrm>
          <a:prstGeom prst="rect">
            <a:avLst/>
          </a:prstGeom>
        </p:spPr>
        <p:txBody>
          <a:bodyPr vert="horz" lIns="80682" tIns="80682" rIns="80682" bIns="80682" rtlCol="0" anchor="b" anchorCtr="0">
            <a:noAutofit/>
          </a:bodyPr>
          <a:lstStyle>
            <a:lvl1pPr algn="ctr" defTabSz="699614" rtl="0" eaLnBrk="1" latinLnBrk="0" hangingPunct="1">
              <a:spcBef>
                <a:spcPct val="0"/>
              </a:spcBef>
              <a:buNone/>
              <a:defRPr sz="6800" kern="1200">
                <a:solidFill>
                  <a:srgbClr val="1E4D2B"/>
                </a:solidFill>
                <a:latin typeface="Source Sans Pro SemiBold" panose="020B0603030403020204" pitchFamily="34" charset="0"/>
                <a:ea typeface="Source Sans Pro SemiBold" panose="020B0603030403020204" pitchFamily="34" charset="0"/>
                <a:cs typeface="Source Sans Pro SemiBold" panose="020B0603030403020204" pitchFamily="34" charset="0"/>
              </a:defRPr>
            </a:lvl1pPr>
          </a:lstStyle>
          <a:p>
            <a:pPr algn="l"/>
            <a:r>
              <a:rPr lang="en-US" sz="3530" b="1" dirty="0">
                <a:latin typeface="Avenir Book" panose="02000503020000020003" pitchFamily="2" charset="0"/>
              </a:rPr>
              <a:t>Basic Optical </a:t>
            </a:r>
            <a:br>
              <a:rPr lang="en-US" sz="3530" b="1" dirty="0">
                <a:latin typeface="Avenir Book" panose="02000503020000020003" pitchFamily="2" charset="0"/>
              </a:rPr>
            </a:br>
            <a:r>
              <a:rPr lang="en-US" sz="3530" b="1" dirty="0">
                <a:latin typeface="Avenir Book" panose="02000503020000020003" pitchFamily="2" charset="0"/>
              </a:rPr>
              <a:t>Particle Sensor</a:t>
            </a:r>
            <a:endParaRPr lang="en-US" sz="3530" b="1" i="1" dirty="0">
              <a:latin typeface="Avenir Book" panose="02000503020000020003" pitchFamily="2" charset="0"/>
            </a:endParaRPr>
          </a:p>
        </p:txBody>
      </p:sp>
      <p:sp>
        <p:nvSpPr>
          <p:cNvPr id="24" name="Title 1">
            <a:extLst>
              <a:ext uri="{FF2B5EF4-FFF2-40B4-BE49-F238E27FC236}">
                <a16:creationId xmlns:a16="http://schemas.microsoft.com/office/drawing/2014/main" id="{CC0A176D-A038-281D-A524-C7F667A5C224}"/>
              </a:ext>
            </a:extLst>
          </p:cNvPr>
          <p:cNvSpPr txBox="1">
            <a:spLocks/>
          </p:cNvSpPr>
          <p:nvPr/>
        </p:nvSpPr>
        <p:spPr>
          <a:xfrm>
            <a:off x="0" y="6136885"/>
            <a:ext cx="9863004" cy="705670"/>
          </a:xfrm>
          <a:prstGeom prst="rect">
            <a:avLst/>
          </a:prstGeom>
        </p:spPr>
        <p:txBody>
          <a:bodyPr vert="horz" lIns="80682" tIns="80682" rIns="80682" bIns="80682" rtlCol="0" anchor="b" anchorCtr="0">
            <a:noAutofit/>
          </a:bodyPr>
          <a:lstStyle>
            <a:lvl1pPr algn="ctr" defTabSz="699614" rtl="0" eaLnBrk="1" latinLnBrk="0" hangingPunct="1">
              <a:spcBef>
                <a:spcPct val="0"/>
              </a:spcBef>
              <a:buNone/>
              <a:defRPr sz="6800" kern="1200">
                <a:solidFill>
                  <a:srgbClr val="1E4D2B"/>
                </a:solidFill>
                <a:latin typeface="Source Sans Pro SemiBold" panose="020B0603030403020204" pitchFamily="34" charset="0"/>
                <a:ea typeface="Source Sans Pro SemiBold" panose="020B0603030403020204" pitchFamily="34" charset="0"/>
                <a:cs typeface="Source Sans Pro SemiBold" panose="020B0603030403020204" pitchFamily="34" charset="0"/>
              </a:defRPr>
            </a:lvl1pPr>
          </a:lstStyle>
          <a:p>
            <a:pPr algn="l"/>
            <a:endParaRPr lang="en-US" sz="3177" b="1" i="1" dirty="0">
              <a:latin typeface="Avenir Book" panose="02000503020000020003" pitchFamily="2" charset="0"/>
            </a:endParaRPr>
          </a:p>
        </p:txBody>
      </p:sp>
      <p:sp>
        <p:nvSpPr>
          <p:cNvPr id="4" name="Can 3">
            <a:extLst>
              <a:ext uri="{FF2B5EF4-FFF2-40B4-BE49-F238E27FC236}">
                <a16:creationId xmlns:a16="http://schemas.microsoft.com/office/drawing/2014/main" id="{D3C3993B-2DFA-BACD-03B9-3E7041F4F981}"/>
              </a:ext>
            </a:extLst>
          </p:cNvPr>
          <p:cNvSpPr/>
          <p:nvPr/>
        </p:nvSpPr>
        <p:spPr>
          <a:xfrm rot="5343887">
            <a:off x="710958" y="2447327"/>
            <a:ext cx="718760" cy="1835062"/>
          </a:xfrm>
          <a:prstGeom prst="can">
            <a:avLst>
              <a:gd name="adj" fmla="val 5473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latin typeface="Source Sans Pro" panose="020B0503030403020204" pitchFamily="34" charset="0"/>
                <a:ea typeface="Source Sans Pro" panose="020B0503030403020204" pitchFamily="34" charset="0"/>
              </a:rPr>
              <a:t>Light Source</a:t>
            </a:r>
          </a:p>
        </p:txBody>
      </p:sp>
      <p:grpSp>
        <p:nvGrpSpPr>
          <p:cNvPr id="49" name="Group 48">
            <a:extLst>
              <a:ext uri="{FF2B5EF4-FFF2-40B4-BE49-F238E27FC236}">
                <a16:creationId xmlns:a16="http://schemas.microsoft.com/office/drawing/2014/main" id="{32A56A5C-3D00-89F0-9D8A-00B172AAEFD1}"/>
              </a:ext>
            </a:extLst>
          </p:cNvPr>
          <p:cNvGrpSpPr/>
          <p:nvPr/>
        </p:nvGrpSpPr>
        <p:grpSpPr>
          <a:xfrm>
            <a:off x="5753623" y="2661078"/>
            <a:ext cx="1636535" cy="1471540"/>
            <a:chOff x="6520772" y="3015888"/>
            <a:chExt cx="1854740" cy="1667745"/>
          </a:xfrm>
        </p:grpSpPr>
        <p:grpSp>
          <p:nvGrpSpPr>
            <p:cNvPr id="27" name="Group 26">
              <a:extLst>
                <a:ext uri="{FF2B5EF4-FFF2-40B4-BE49-F238E27FC236}">
                  <a16:creationId xmlns:a16="http://schemas.microsoft.com/office/drawing/2014/main" id="{14C7A7C4-93F2-C48F-F9FB-06E4B8599EF9}"/>
                </a:ext>
              </a:extLst>
            </p:cNvPr>
            <p:cNvGrpSpPr/>
            <p:nvPr/>
          </p:nvGrpSpPr>
          <p:grpSpPr>
            <a:xfrm rot="14395217">
              <a:off x="6614269" y="2922391"/>
              <a:ext cx="1667745" cy="1854740"/>
              <a:chOff x="4984031" y="2598866"/>
              <a:chExt cx="1667745" cy="1854740"/>
            </a:xfrm>
          </p:grpSpPr>
          <p:sp>
            <p:nvSpPr>
              <p:cNvPr id="34" name="Arc 33">
                <a:extLst>
                  <a:ext uri="{FF2B5EF4-FFF2-40B4-BE49-F238E27FC236}">
                    <a16:creationId xmlns:a16="http://schemas.microsoft.com/office/drawing/2014/main" id="{7702A1B1-9E00-B7C9-D202-DA323C159F74}"/>
                  </a:ext>
                </a:extLst>
              </p:cNvPr>
              <p:cNvSpPr/>
              <p:nvPr/>
            </p:nvSpPr>
            <p:spPr>
              <a:xfrm rot="10848918">
                <a:off x="5280176" y="2598866"/>
                <a:ext cx="1371600" cy="1371600"/>
              </a:xfrm>
              <a:prstGeom prst="arc">
                <a:avLst>
                  <a:gd name="adj1" fmla="val 17744659"/>
                  <a:gd name="adj2" fmla="val 20408373"/>
                </a:avLst>
              </a:prstGeom>
              <a:ln>
                <a:solidFill>
                  <a:srgbClr val="4041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88"/>
              </a:p>
            </p:txBody>
          </p:sp>
          <p:cxnSp>
            <p:nvCxnSpPr>
              <p:cNvPr id="37" name="Straight Connector 36">
                <a:extLst>
                  <a:ext uri="{FF2B5EF4-FFF2-40B4-BE49-F238E27FC236}">
                    <a16:creationId xmlns:a16="http://schemas.microsoft.com/office/drawing/2014/main" id="{8803762D-1562-E52D-0EC6-6642B50205DC}"/>
                  </a:ext>
                </a:extLst>
              </p:cNvPr>
              <p:cNvCxnSpPr>
                <a:cxnSpLocks/>
              </p:cNvCxnSpPr>
              <p:nvPr/>
            </p:nvCxnSpPr>
            <p:spPr>
              <a:xfrm rot="7204783" flipH="1" flipV="1">
                <a:off x="4812740" y="3034846"/>
                <a:ext cx="1220679" cy="878097"/>
              </a:xfrm>
              <a:prstGeom prst="line">
                <a:avLst/>
              </a:prstGeom>
              <a:ln>
                <a:solidFill>
                  <a:srgbClr val="404140"/>
                </a:solidFill>
                <a:prstDash val="sys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2CD90A7-D3C4-5A32-DC0F-C72EED6E3F68}"/>
                  </a:ext>
                </a:extLst>
              </p:cNvPr>
              <p:cNvCxnSpPr>
                <a:cxnSpLocks/>
              </p:cNvCxnSpPr>
              <p:nvPr/>
            </p:nvCxnSpPr>
            <p:spPr>
              <a:xfrm rot="7204783" flipH="1">
                <a:off x="5060472" y="3757759"/>
                <a:ext cx="1391695" cy="0"/>
              </a:xfrm>
              <a:prstGeom prst="line">
                <a:avLst/>
              </a:prstGeom>
              <a:ln>
                <a:solidFill>
                  <a:srgbClr val="404140"/>
                </a:solidFill>
                <a:prstDash val="sysDash"/>
              </a:ln>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6571863C-E14D-26F2-2136-BC78FE53A6F8}"/>
                </a:ext>
              </a:extLst>
            </p:cNvPr>
            <p:cNvSpPr txBox="1"/>
            <p:nvPr/>
          </p:nvSpPr>
          <p:spPr>
            <a:xfrm>
              <a:off x="7865907" y="3884404"/>
              <a:ext cx="441830" cy="474023"/>
            </a:xfrm>
            <a:prstGeom prst="rect">
              <a:avLst/>
            </a:prstGeom>
            <a:noFill/>
          </p:spPr>
          <p:txBody>
            <a:bodyPr wrap="none" rtlCol="0">
              <a:spAutoFit/>
            </a:bodyPr>
            <a:lstStyle/>
            <a:p>
              <a:r>
                <a:rPr lang="el-GR" sz="2118" dirty="0"/>
                <a:t>θ </a:t>
              </a:r>
              <a:endParaRPr lang="en-US" sz="2118" dirty="0"/>
            </a:p>
          </p:txBody>
        </p:sp>
      </p:grpSp>
      <p:sp>
        <p:nvSpPr>
          <p:cNvPr id="45" name="TextBox 44">
            <a:extLst>
              <a:ext uri="{FF2B5EF4-FFF2-40B4-BE49-F238E27FC236}">
                <a16:creationId xmlns:a16="http://schemas.microsoft.com/office/drawing/2014/main" id="{2E0B657B-0228-6241-B165-4E3BCAF2DDAA}"/>
              </a:ext>
            </a:extLst>
          </p:cNvPr>
          <p:cNvSpPr txBox="1"/>
          <p:nvPr/>
        </p:nvSpPr>
        <p:spPr>
          <a:xfrm>
            <a:off x="9863004" y="16697"/>
            <a:ext cx="3102429" cy="369332"/>
          </a:xfrm>
          <a:prstGeom prst="rect">
            <a:avLst/>
          </a:prstGeom>
          <a:noFill/>
        </p:spPr>
        <p:txBody>
          <a:bodyPr wrap="square" rtlCol="0">
            <a:spAutoFit/>
          </a:bodyPr>
          <a:lstStyle/>
          <a:p>
            <a:r>
              <a:rPr lang="en-US" dirty="0"/>
              <a:t>Slide from Jess </a:t>
            </a:r>
            <a:r>
              <a:rPr lang="en-US" dirty="0" err="1"/>
              <a:t>Tryner</a:t>
            </a:r>
            <a:endParaRPr lang="en-US" dirty="0"/>
          </a:p>
        </p:txBody>
      </p:sp>
    </p:spTree>
    <p:extLst>
      <p:ext uri="{BB962C8B-B14F-4D97-AF65-F5344CB8AC3E}">
        <p14:creationId xmlns:p14="http://schemas.microsoft.com/office/powerpoint/2010/main" val="306693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1.10294E-7 3.92157E-7 L 0.00379 0.67463 " pathEditMode="relative" rAng="0" ptsTypes="AA">
                                      <p:cBhvr>
                                        <p:cTn id="40" dur="2000" fill="hold"/>
                                        <p:tgtEl>
                                          <p:spTgt spid="17"/>
                                        </p:tgtEl>
                                        <p:attrNameLst>
                                          <p:attrName>ppt_x</p:attrName>
                                          <p:attrName>ppt_y</p:attrName>
                                        </p:attrNameLst>
                                      </p:cBhvr>
                                      <p:rCtr x="184" y="33721"/>
                                    </p:animMotion>
                                  </p:childTnLst>
                                </p:cTn>
                              </p:par>
                              <p:par>
                                <p:cTn id="41" presetID="22" presetClass="entr" presetSubtype="1" fill="hold" grpId="0" nodeType="withEffect">
                                  <p:stCondLst>
                                    <p:cond delay="100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300"/>
                                        <p:tgtEl>
                                          <p:spTgt spid="15"/>
                                        </p:tgtEl>
                                      </p:cBhvr>
                                    </p:animEffect>
                                  </p:childTnLst>
                                </p:cTn>
                              </p:par>
                            </p:childTnLst>
                          </p:cTn>
                        </p:par>
                        <p:par>
                          <p:cTn id="44" fill="hold">
                            <p:stCondLst>
                              <p:cond delay="2000"/>
                            </p:stCondLst>
                            <p:childTnLst>
                              <p:par>
                                <p:cTn id="45" presetID="22" presetClass="exit" presetSubtype="1" fill="hold" grpId="1" nodeType="afterEffect">
                                  <p:stCondLst>
                                    <p:cond delay="0"/>
                                  </p:stCondLst>
                                  <p:childTnLst>
                                    <p:animEffect transition="out" filter="wipe(up)">
                                      <p:cBhvr>
                                        <p:cTn id="46" dur="200"/>
                                        <p:tgtEl>
                                          <p:spTgt spid="15"/>
                                        </p:tgtEl>
                                      </p:cBhvr>
                                    </p:animEffect>
                                    <p:set>
                                      <p:cBhvr>
                                        <p:cTn id="47" dur="1" fill="hold">
                                          <p:stCondLst>
                                            <p:cond delay="199"/>
                                          </p:stCondLst>
                                        </p:cTn>
                                        <p:tgtEl>
                                          <p:spTgt spid="15"/>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0" grpId="0"/>
      <p:bldP spid="11" grpId="0"/>
      <p:bldP spid="12" grpId="0"/>
      <p:bldP spid="15" grpId="0" animBg="1"/>
      <p:bldP spid="15" grpId="1" animBg="1"/>
      <p:bldP spid="31" grpId="0"/>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CDA148-0BA1-BF7D-592B-80F68AEB99A3}"/>
              </a:ext>
            </a:extLst>
          </p:cNvPr>
          <p:cNvSpPr txBox="1"/>
          <p:nvPr/>
        </p:nvSpPr>
        <p:spPr>
          <a:xfrm>
            <a:off x="-85189" y="1677306"/>
            <a:ext cx="2860556" cy="1559081"/>
          </a:xfrm>
          <a:prstGeom prst="rect">
            <a:avLst/>
          </a:prstGeom>
          <a:noFill/>
        </p:spPr>
        <p:txBody>
          <a:bodyPr wrap="square" rtlCol="0">
            <a:spAutoFit/>
          </a:bodyPr>
          <a:lstStyle/>
          <a:p>
            <a:pPr algn="ctr"/>
            <a:r>
              <a:rPr lang="en-US" sz="3177" dirty="0">
                <a:solidFill>
                  <a:srgbClr val="E57D30"/>
                </a:solidFill>
                <a:latin typeface="Dreaming Outloud Pro" panose="020F0502020204030204" pitchFamily="34" charset="0"/>
                <a:cs typeface="Dreaming Outloud Pro" panose="020F0502020204030204" pitchFamily="34" charset="0"/>
              </a:rPr>
              <a:t>Scattered light intensity</a:t>
            </a:r>
          </a:p>
          <a:p>
            <a:pPr algn="ctr"/>
            <a:r>
              <a:rPr lang="en-US" sz="3177" dirty="0">
                <a:solidFill>
                  <a:srgbClr val="E57D30"/>
                </a:solidFill>
                <a:latin typeface="Dreaming Outloud Pro" panose="020F0502020204030204" pitchFamily="34" charset="0"/>
                <a:cs typeface="Dreaming Outloud Pro" panose="020F0502020204030204" pitchFamily="34" charset="0"/>
              </a:rPr>
              <a:t>at angle </a:t>
            </a:r>
            <a:r>
              <a:rPr lang="en-US" sz="3177" dirty="0">
                <a:solidFill>
                  <a:srgbClr val="E57D30"/>
                </a:solidFill>
                <a:latin typeface="Dreaming Outloud Pro" panose="03050502040302030504" pitchFamily="66" charset="77"/>
                <a:cs typeface="Dreaming Outloud Pro" panose="03050502040302030504" pitchFamily="66" charset="77"/>
              </a:rPr>
              <a:t>𝜽</a:t>
            </a:r>
          </a:p>
        </p:txBody>
      </p:sp>
      <p:sp>
        <p:nvSpPr>
          <p:cNvPr id="5" name="TextBox 4">
            <a:extLst>
              <a:ext uri="{FF2B5EF4-FFF2-40B4-BE49-F238E27FC236}">
                <a16:creationId xmlns:a16="http://schemas.microsoft.com/office/drawing/2014/main" id="{1157AA26-261A-01E1-8EA7-ABC67D61AAAD}"/>
              </a:ext>
            </a:extLst>
          </p:cNvPr>
          <p:cNvSpPr txBox="1"/>
          <p:nvPr/>
        </p:nvSpPr>
        <p:spPr>
          <a:xfrm>
            <a:off x="2659275" y="1384632"/>
            <a:ext cx="2860556" cy="1070165"/>
          </a:xfrm>
          <a:prstGeom prst="rect">
            <a:avLst/>
          </a:prstGeom>
          <a:noFill/>
        </p:spPr>
        <p:txBody>
          <a:bodyPr wrap="square" rtlCol="0">
            <a:spAutoFit/>
          </a:bodyPr>
          <a:lstStyle/>
          <a:p>
            <a:pPr algn="ctr"/>
            <a:r>
              <a:rPr lang="en-US" sz="3177" dirty="0">
                <a:solidFill>
                  <a:srgbClr val="E57D30"/>
                </a:solidFill>
                <a:latin typeface="Dreaming Outloud Pro" panose="020F0502020204030204" pitchFamily="34" charset="0"/>
                <a:cs typeface="Dreaming Outloud Pro" panose="020F0502020204030204" pitchFamily="34" charset="0"/>
              </a:rPr>
              <a:t>Incident light</a:t>
            </a:r>
          </a:p>
          <a:p>
            <a:pPr algn="ctr"/>
            <a:r>
              <a:rPr lang="en-US" sz="3177" dirty="0">
                <a:solidFill>
                  <a:srgbClr val="E57D30"/>
                </a:solidFill>
                <a:latin typeface="Dreaming Outloud Pro" panose="020F0502020204030204" pitchFamily="34" charset="0"/>
                <a:cs typeface="Dreaming Outloud Pro" panose="020F0502020204030204" pitchFamily="34" charset="0"/>
              </a:rPr>
              <a:t>Intensity</a:t>
            </a:r>
            <a:endParaRPr lang="en-US" sz="3177" dirty="0">
              <a:solidFill>
                <a:srgbClr val="E57D30"/>
              </a:solidFill>
            </a:endParaRPr>
          </a:p>
        </p:txBody>
      </p:sp>
      <p:sp>
        <p:nvSpPr>
          <p:cNvPr id="6" name="TextBox 5">
            <a:extLst>
              <a:ext uri="{FF2B5EF4-FFF2-40B4-BE49-F238E27FC236}">
                <a16:creationId xmlns:a16="http://schemas.microsoft.com/office/drawing/2014/main" id="{4CCB1CD5-5A23-5D75-F260-D79E3A37401C}"/>
              </a:ext>
            </a:extLst>
          </p:cNvPr>
          <p:cNvSpPr txBox="1"/>
          <p:nvPr/>
        </p:nvSpPr>
        <p:spPr>
          <a:xfrm>
            <a:off x="4851600" y="2197560"/>
            <a:ext cx="2860556" cy="581249"/>
          </a:xfrm>
          <a:prstGeom prst="rect">
            <a:avLst/>
          </a:prstGeom>
          <a:noFill/>
        </p:spPr>
        <p:txBody>
          <a:bodyPr wrap="square" rtlCol="0">
            <a:spAutoFit/>
          </a:bodyPr>
          <a:lstStyle/>
          <a:p>
            <a:pPr algn="ctr"/>
            <a:r>
              <a:rPr lang="en-US" sz="3177" dirty="0">
                <a:solidFill>
                  <a:srgbClr val="E57D30"/>
                </a:solidFill>
                <a:latin typeface="Dreaming Outloud Pro" panose="020F0502020204030204" pitchFamily="34" charset="0"/>
                <a:cs typeface="Dreaming Outloud Pro" panose="020F0502020204030204" pitchFamily="34" charset="0"/>
              </a:rPr>
              <a:t>Wavelength</a:t>
            </a:r>
            <a:endParaRPr lang="en-US" sz="3177" dirty="0">
              <a:solidFill>
                <a:srgbClr val="E57D30"/>
              </a:solidFill>
            </a:endParaRPr>
          </a:p>
        </p:txBody>
      </p:sp>
      <p:sp>
        <p:nvSpPr>
          <p:cNvPr id="7" name="TextBox 6">
            <a:extLst>
              <a:ext uri="{FF2B5EF4-FFF2-40B4-BE49-F238E27FC236}">
                <a16:creationId xmlns:a16="http://schemas.microsoft.com/office/drawing/2014/main" id="{DA498009-226E-3EFA-3171-9111E8425E42}"/>
              </a:ext>
            </a:extLst>
          </p:cNvPr>
          <p:cNvSpPr txBox="1"/>
          <p:nvPr/>
        </p:nvSpPr>
        <p:spPr>
          <a:xfrm>
            <a:off x="2230056" y="5135264"/>
            <a:ext cx="2860556" cy="1070165"/>
          </a:xfrm>
          <a:prstGeom prst="rect">
            <a:avLst/>
          </a:prstGeom>
          <a:noFill/>
        </p:spPr>
        <p:txBody>
          <a:bodyPr wrap="square" rtlCol="0">
            <a:spAutoFit/>
          </a:bodyPr>
          <a:lstStyle/>
          <a:p>
            <a:pPr algn="ctr"/>
            <a:r>
              <a:rPr lang="en-US" sz="3177" dirty="0">
                <a:solidFill>
                  <a:srgbClr val="E57D30"/>
                </a:solidFill>
                <a:latin typeface="Dreaming Outloud Pro" panose="020F0502020204030204" pitchFamily="34" charset="0"/>
                <a:cs typeface="Dreaming Outloud Pro" panose="020F0502020204030204" pitchFamily="34" charset="0"/>
              </a:rPr>
              <a:t>distance away from particle</a:t>
            </a:r>
            <a:endParaRPr lang="en-US" sz="3177" dirty="0">
              <a:solidFill>
                <a:srgbClr val="E57D30"/>
              </a:solidFill>
            </a:endParaRPr>
          </a:p>
        </p:txBody>
      </p:sp>
      <p:sp>
        <p:nvSpPr>
          <p:cNvPr id="8" name="TextBox 7">
            <a:extLst>
              <a:ext uri="{FF2B5EF4-FFF2-40B4-BE49-F238E27FC236}">
                <a16:creationId xmlns:a16="http://schemas.microsoft.com/office/drawing/2014/main" id="{56080A5A-26DF-2060-9B8D-5A1FA2CD5C03}"/>
              </a:ext>
            </a:extLst>
          </p:cNvPr>
          <p:cNvSpPr txBox="1"/>
          <p:nvPr/>
        </p:nvSpPr>
        <p:spPr>
          <a:xfrm>
            <a:off x="7543567" y="2984772"/>
            <a:ext cx="3959663" cy="1884940"/>
          </a:xfrm>
          <a:prstGeom prst="rect">
            <a:avLst/>
          </a:prstGeom>
          <a:noFill/>
        </p:spPr>
        <p:txBody>
          <a:bodyPr wrap="square" rtlCol="0">
            <a:spAutoFit/>
          </a:bodyPr>
          <a:lstStyle/>
          <a:p>
            <a:pPr algn="ctr"/>
            <a:r>
              <a:rPr lang="en-US" sz="3883" b="1" dirty="0">
                <a:solidFill>
                  <a:srgbClr val="CC006A"/>
                </a:solidFill>
                <a:latin typeface="Dreaming Outloud Pro" panose="020F0502020204030204" pitchFamily="34" charset="0"/>
                <a:cs typeface="Dreaming Outloud Pro" panose="020F0502020204030204" pitchFamily="34" charset="0"/>
              </a:rPr>
              <a:t>Mie intensity parameters</a:t>
            </a:r>
          </a:p>
          <a:p>
            <a:pPr algn="ctr"/>
            <a:r>
              <a:rPr lang="en-US" sz="3883" dirty="0">
                <a:solidFill>
                  <a:srgbClr val="CC006A"/>
                </a:solidFill>
                <a:latin typeface="Dreaming Outloud Pro" panose="020F0502020204030204" pitchFamily="34" charset="0"/>
                <a:cs typeface="Dreaming Outloud Pro" panose="020F0502020204030204" pitchFamily="34" charset="0"/>
              </a:rPr>
              <a:t>i</a:t>
            </a:r>
            <a:r>
              <a:rPr lang="en-US" sz="3883" baseline="-25000" dirty="0">
                <a:solidFill>
                  <a:srgbClr val="CC006A"/>
                </a:solidFill>
                <a:latin typeface="Dreaming Outloud Pro" panose="020F0502020204030204" pitchFamily="34" charset="0"/>
                <a:cs typeface="Dreaming Outloud Pro" panose="020F0502020204030204" pitchFamily="34" charset="0"/>
              </a:rPr>
              <a:t>1</a:t>
            </a:r>
            <a:r>
              <a:rPr lang="en-US" sz="3883" dirty="0">
                <a:solidFill>
                  <a:srgbClr val="CC006A"/>
                </a:solidFill>
                <a:latin typeface="Dreaming Outloud Pro" panose="020F0502020204030204" pitchFamily="34" charset="0"/>
                <a:cs typeface="Dreaming Outloud Pro" panose="020F0502020204030204" pitchFamily="34" charset="0"/>
              </a:rPr>
              <a:t>, i</a:t>
            </a:r>
            <a:r>
              <a:rPr lang="en-US" sz="3883" baseline="-25000" dirty="0">
                <a:solidFill>
                  <a:srgbClr val="CC006A"/>
                </a:solidFill>
                <a:latin typeface="Dreaming Outloud Pro" panose="020F0502020204030204" pitchFamily="34" charset="0"/>
                <a:cs typeface="Dreaming Outloud Pro" panose="020F0502020204030204" pitchFamily="34" charset="0"/>
              </a:rPr>
              <a:t>2</a:t>
            </a:r>
            <a:r>
              <a:rPr lang="en-US" sz="3883" dirty="0">
                <a:solidFill>
                  <a:srgbClr val="CC006A"/>
                </a:solidFill>
                <a:latin typeface="Dreaming Outloud Pro" panose="020F0502020204030204" pitchFamily="34" charset="0"/>
                <a:cs typeface="Dreaming Outloud Pro" panose="020F0502020204030204" pitchFamily="34" charset="0"/>
              </a:rPr>
              <a:t> = f(</a:t>
            </a:r>
            <a:r>
              <a:rPr lang="en-US" sz="3883" dirty="0" err="1">
                <a:solidFill>
                  <a:srgbClr val="CC006A"/>
                </a:solidFill>
                <a:latin typeface="Dreaming Outloud Pro" panose="020F0502020204030204" pitchFamily="34" charset="0"/>
                <a:cs typeface="Dreaming Outloud Pro" panose="020F0502020204030204" pitchFamily="34" charset="0"/>
              </a:rPr>
              <a:t>d</a:t>
            </a:r>
            <a:r>
              <a:rPr lang="en-US" sz="3883" baseline="-25000" dirty="0" err="1">
                <a:solidFill>
                  <a:srgbClr val="CC006A"/>
                </a:solidFill>
                <a:latin typeface="Dreaming Outloud Pro" panose="020F0502020204030204" pitchFamily="34" charset="0"/>
                <a:cs typeface="Dreaming Outloud Pro" panose="020F0502020204030204" pitchFamily="34" charset="0"/>
              </a:rPr>
              <a:t>p</a:t>
            </a:r>
            <a:r>
              <a:rPr lang="en-US" sz="3883" dirty="0">
                <a:solidFill>
                  <a:srgbClr val="CC006A"/>
                </a:solidFill>
                <a:latin typeface="Dreaming Outloud Pro" panose="020F0502020204030204" pitchFamily="34" charset="0"/>
                <a:cs typeface="Dreaming Outloud Pro" panose="020F0502020204030204" pitchFamily="34" charset="0"/>
              </a:rPr>
              <a:t>, </a:t>
            </a:r>
            <a:r>
              <a:rPr lang="el-GR" sz="3530" dirty="0">
                <a:solidFill>
                  <a:srgbClr val="CC006A"/>
                </a:solidFill>
                <a:latin typeface="Dreaming Outloud Pro" panose="03050502040302030504" pitchFamily="66" charset="77"/>
                <a:cs typeface="Dreaming Outloud Pro" panose="03050502040302030504" pitchFamily="66" charset="77"/>
              </a:rPr>
              <a:t>λ</a:t>
            </a:r>
            <a:r>
              <a:rPr lang="en-US" sz="3883" dirty="0">
                <a:solidFill>
                  <a:srgbClr val="CC006A"/>
                </a:solidFill>
                <a:latin typeface="Dreaming Outloud Pro" panose="020F0502020204030204" pitchFamily="34" charset="0"/>
                <a:cs typeface="Dreaming Outloud Pro" panose="020F0502020204030204" pitchFamily="34" charset="0"/>
              </a:rPr>
              <a:t>, </a:t>
            </a:r>
            <a:r>
              <a:rPr lang="el-GR" sz="3530" dirty="0">
                <a:solidFill>
                  <a:srgbClr val="CC006A"/>
                </a:solidFill>
                <a:latin typeface="Dreaming Outloud Pro" panose="03050502040302030504" pitchFamily="66" charset="77"/>
                <a:cs typeface="Dreaming Outloud Pro" panose="03050502040302030504" pitchFamily="66" charset="77"/>
              </a:rPr>
              <a:t>θ</a:t>
            </a:r>
            <a:r>
              <a:rPr lang="en-US" sz="3530" dirty="0">
                <a:solidFill>
                  <a:srgbClr val="CC006A"/>
                </a:solidFill>
                <a:latin typeface="Dreaming Outloud Pro" panose="03050502040302030504" pitchFamily="66" charset="77"/>
                <a:cs typeface="Dreaming Outloud Pro" panose="03050502040302030504" pitchFamily="66" charset="77"/>
              </a:rPr>
              <a:t>, m)</a:t>
            </a:r>
            <a:endParaRPr lang="en-US" sz="3883" dirty="0">
              <a:solidFill>
                <a:srgbClr val="CC006A"/>
              </a:solidFill>
              <a:latin typeface="Dreaming Outloud Pro" panose="03050502040302030504" pitchFamily="66" charset="77"/>
              <a:cs typeface="Dreaming Outloud Pro" panose="03050502040302030504" pitchFamily="66" charset="77"/>
            </a:endParaRPr>
          </a:p>
        </p:txBody>
      </p:sp>
      <p:sp>
        <p:nvSpPr>
          <p:cNvPr id="9" name="Freeform 17">
            <a:extLst>
              <a:ext uri="{FF2B5EF4-FFF2-40B4-BE49-F238E27FC236}">
                <a16:creationId xmlns:a16="http://schemas.microsoft.com/office/drawing/2014/main" id="{49D2CA66-BC41-A0E5-37A1-71532E108FE3}"/>
              </a:ext>
            </a:extLst>
          </p:cNvPr>
          <p:cNvSpPr>
            <a:spLocks noChangeAspect="1"/>
          </p:cNvSpPr>
          <p:nvPr/>
        </p:nvSpPr>
        <p:spPr bwMode="auto">
          <a:xfrm rot="3437123" flipV="1">
            <a:off x="960100" y="3378002"/>
            <a:ext cx="905621" cy="211828"/>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E57D30"/>
          </a:solidFill>
          <a:ln>
            <a:noFill/>
          </a:ln>
        </p:spPr>
        <p:txBody>
          <a:bodyPr vert="horz" wrap="square" lIns="80682" tIns="40341" rIns="80682" bIns="40341" numCol="1" anchor="t" anchorCtr="0" compatLnSpc="1">
            <a:prstTxWarp prst="textNoShape">
              <a:avLst/>
            </a:prstTxWarp>
          </a:bodyPr>
          <a:lstStyle/>
          <a:p>
            <a:endParaRPr lang="en-US" sz="1588">
              <a:solidFill>
                <a:srgbClr val="1B66DE"/>
              </a:solidFill>
            </a:endParaRPr>
          </a:p>
        </p:txBody>
      </p:sp>
      <p:sp>
        <p:nvSpPr>
          <p:cNvPr id="10" name="Freeform 17">
            <a:extLst>
              <a:ext uri="{FF2B5EF4-FFF2-40B4-BE49-F238E27FC236}">
                <a16:creationId xmlns:a16="http://schemas.microsoft.com/office/drawing/2014/main" id="{CE607C2B-CABF-08CD-3AB9-F7CE385D89FE}"/>
              </a:ext>
            </a:extLst>
          </p:cNvPr>
          <p:cNvSpPr>
            <a:spLocks noChangeAspect="1"/>
          </p:cNvSpPr>
          <p:nvPr/>
        </p:nvSpPr>
        <p:spPr bwMode="auto">
          <a:xfrm rot="5400000" flipV="1">
            <a:off x="3147630" y="2661071"/>
            <a:ext cx="850658" cy="198972"/>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E57D30"/>
          </a:solidFill>
          <a:ln>
            <a:noFill/>
          </a:ln>
        </p:spPr>
        <p:txBody>
          <a:bodyPr vert="horz" wrap="square" lIns="80682" tIns="40341" rIns="80682" bIns="40341" numCol="1" anchor="t" anchorCtr="0" compatLnSpc="1">
            <a:prstTxWarp prst="textNoShape">
              <a:avLst/>
            </a:prstTxWarp>
          </a:bodyPr>
          <a:lstStyle/>
          <a:p>
            <a:endParaRPr lang="en-US" sz="1588">
              <a:solidFill>
                <a:srgbClr val="1B66DE"/>
              </a:solidFill>
            </a:endParaRPr>
          </a:p>
        </p:txBody>
      </p:sp>
      <p:sp>
        <p:nvSpPr>
          <p:cNvPr id="11" name="Freeform 17">
            <a:extLst>
              <a:ext uri="{FF2B5EF4-FFF2-40B4-BE49-F238E27FC236}">
                <a16:creationId xmlns:a16="http://schemas.microsoft.com/office/drawing/2014/main" id="{06345E2A-4E99-1A85-896C-AD6A441E8E53}"/>
              </a:ext>
            </a:extLst>
          </p:cNvPr>
          <p:cNvSpPr>
            <a:spLocks noChangeAspect="1"/>
          </p:cNvSpPr>
          <p:nvPr/>
        </p:nvSpPr>
        <p:spPr bwMode="auto">
          <a:xfrm rot="8882688" flipV="1">
            <a:off x="4414825" y="2612424"/>
            <a:ext cx="873551" cy="204327"/>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E57D30"/>
          </a:solidFill>
          <a:ln>
            <a:noFill/>
          </a:ln>
        </p:spPr>
        <p:txBody>
          <a:bodyPr vert="horz" wrap="square" lIns="80682" tIns="40341" rIns="80682" bIns="40341" numCol="1" anchor="t" anchorCtr="0" compatLnSpc="1">
            <a:prstTxWarp prst="textNoShape">
              <a:avLst/>
            </a:prstTxWarp>
          </a:bodyPr>
          <a:lstStyle/>
          <a:p>
            <a:endParaRPr lang="en-US" sz="1588">
              <a:solidFill>
                <a:srgbClr val="1B66DE"/>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83DA2F7-C8CD-356F-E0A7-D12813793D62}"/>
                  </a:ext>
                </a:extLst>
              </p:cNvPr>
              <p:cNvSpPr txBox="1"/>
              <p:nvPr/>
            </p:nvSpPr>
            <p:spPr>
              <a:xfrm>
                <a:off x="558015" y="3013218"/>
                <a:ext cx="7512889" cy="14714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765" i="1">
                          <a:latin typeface="Cambria Math" panose="02040503050406030204" pitchFamily="18" charset="0"/>
                        </a:rPr>
                        <m:t>𝐼</m:t>
                      </m:r>
                      <m:d>
                        <m:dPr>
                          <m:ctrlPr>
                            <a:rPr lang="en-US" sz="4765" i="1">
                              <a:latin typeface="Cambria Math" panose="02040503050406030204" pitchFamily="18" charset="0"/>
                            </a:rPr>
                          </m:ctrlPr>
                        </m:dPr>
                        <m:e>
                          <m:r>
                            <a:rPr lang="en-US" sz="4765" i="1">
                              <a:latin typeface="Cambria Math" panose="02040503050406030204" pitchFamily="18" charset="0"/>
                              <a:ea typeface="Cambria Math" panose="02040503050406030204" pitchFamily="18" charset="0"/>
                            </a:rPr>
                            <m:t>𝜃</m:t>
                          </m:r>
                        </m:e>
                      </m:d>
                      <m:r>
                        <a:rPr lang="en-US" sz="4765" i="1">
                          <a:latin typeface="Cambria Math" panose="02040503050406030204" pitchFamily="18" charset="0"/>
                        </a:rPr>
                        <m:t>=</m:t>
                      </m:r>
                      <m:f>
                        <m:fPr>
                          <m:ctrlPr>
                            <a:rPr lang="en-US" sz="4765" i="1">
                              <a:latin typeface="Cambria Math" panose="02040503050406030204" pitchFamily="18" charset="0"/>
                            </a:rPr>
                          </m:ctrlPr>
                        </m:fPr>
                        <m:num>
                          <m:sSub>
                            <m:sSubPr>
                              <m:ctrlPr>
                                <a:rPr lang="en-US" sz="4765" i="1">
                                  <a:latin typeface="Cambria Math" panose="02040503050406030204" pitchFamily="18" charset="0"/>
                                </a:rPr>
                              </m:ctrlPr>
                            </m:sSubPr>
                            <m:e>
                              <m:r>
                                <a:rPr lang="en-US" sz="4765" i="1">
                                  <a:latin typeface="Cambria Math" panose="02040503050406030204" pitchFamily="18" charset="0"/>
                                </a:rPr>
                                <m:t>𝐼</m:t>
                              </m:r>
                            </m:e>
                            <m:sub>
                              <m:r>
                                <a:rPr lang="en-US" sz="4765" i="1">
                                  <a:latin typeface="Cambria Math" panose="02040503050406030204" pitchFamily="18" charset="0"/>
                                </a:rPr>
                                <m:t>𝑜</m:t>
                              </m:r>
                            </m:sub>
                          </m:sSub>
                          <m:sSup>
                            <m:sSupPr>
                              <m:ctrlPr>
                                <a:rPr lang="en-US" sz="4765" i="1">
                                  <a:latin typeface="Cambria Math" panose="02040503050406030204" pitchFamily="18" charset="0"/>
                                </a:rPr>
                              </m:ctrlPr>
                            </m:sSupPr>
                            <m:e>
                              <m:r>
                                <a:rPr lang="en-US" sz="4765" i="1">
                                  <a:latin typeface="Cambria Math" panose="02040503050406030204" pitchFamily="18" charset="0"/>
                                  <a:ea typeface="Cambria Math" panose="02040503050406030204" pitchFamily="18" charset="0"/>
                                </a:rPr>
                                <m:t>𝜆</m:t>
                              </m:r>
                            </m:e>
                            <m:sup>
                              <m:r>
                                <a:rPr lang="en-US" sz="4765" i="1">
                                  <a:latin typeface="Cambria Math" panose="02040503050406030204" pitchFamily="18" charset="0"/>
                                </a:rPr>
                                <m:t>2</m:t>
                              </m:r>
                            </m:sup>
                          </m:sSup>
                          <m:d>
                            <m:dPr>
                              <m:ctrlPr>
                                <a:rPr lang="en-US" sz="4765" i="1">
                                  <a:latin typeface="Cambria Math" panose="02040503050406030204" pitchFamily="18" charset="0"/>
                                </a:rPr>
                              </m:ctrlPr>
                            </m:dPr>
                            <m:e>
                              <m:sSub>
                                <m:sSubPr>
                                  <m:ctrlPr>
                                    <a:rPr lang="en-US" sz="4765" i="1">
                                      <a:latin typeface="Cambria Math" panose="02040503050406030204" pitchFamily="18" charset="0"/>
                                    </a:rPr>
                                  </m:ctrlPr>
                                </m:sSubPr>
                                <m:e>
                                  <m:r>
                                    <a:rPr lang="en-US" sz="4765" i="1">
                                      <a:latin typeface="Cambria Math" panose="02040503050406030204" pitchFamily="18" charset="0"/>
                                    </a:rPr>
                                    <m:t>𝑖</m:t>
                                  </m:r>
                                </m:e>
                                <m:sub>
                                  <m:r>
                                    <a:rPr lang="en-US" sz="4765" i="1">
                                      <a:latin typeface="Cambria Math" panose="02040503050406030204" pitchFamily="18" charset="0"/>
                                    </a:rPr>
                                    <m:t>1</m:t>
                                  </m:r>
                                </m:sub>
                              </m:sSub>
                              <m:r>
                                <a:rPr lang="en-US" sz="4765" i="1">
                                  <a:latin typeface="Cambria Math" panose="02040503050406030204" pitchFamily="18" charset="0"/>
                                  <a:ea typeface="Cambria Math" panose="02040503050406030204" pitchFamily="18" charset="0"/>
                                </a:rPr>
                                <m:t>+</m:t>
                              </m:r>
                              <m:sSub>
                                <m:sSubPr>
                                  <m:ctrlPr>
                                    <a:rPr lang="en-US" sz="4765" i="1">
                                      <a:latin typeface="Cambria Math" panose="02040503050406030204" pitchFamily="18" charset="0"/>
                                    </a:rPr>
                                  </m:ctrlPr>
                                </m:sSubPr>
                                <m:e>
                                  <m:r>
                                    <a:rPr lang="en-US" sz="4765" i="1">
                                      <a:latin typeface="Cambria Math" panose="02040503050406030204" pitchFamily="18" charset="0"/>
                                    </a:rPr>
                                    <m:t>𝑖</m:t>
                                  </m:r>
                                </m:e>
                                <m:sub>
                                  <m:r>
                                    <a:rPr lang="en-US" sz="4765" i="1">
                                      <a:latin typeface="Cambria Math" panose="02040503050406030204" pitchFamily="18" charset="0"/>
                                    </a:rPr>
                                    <m:t>2</m:t>
                                  </m:r>
                                </m:sub>
                              </m:sSub>
                            </m:e>
                          </m:d>
                        </m:num>
                        <m:den>
                          <m:r>
                            <a:rPr lang="en-US" sz="4765" i="1">
                              <a:latin typeface="Cambria Math" panose="02040503050406030204" pitchFamily="18" charset="0"/>
                            </a:rPr>
                            <m:t>8</m:t>
                          </m:r>
                          <m:sSup>
                            <m:sSupPr>
                              <m:ctrlPr>
                                <a:rPr lang="en-US" sz="4765" i="1">
                                  <a:latin typeface="Cambria Math" panose="02040503050406030204" pitchFamily="18" charset="0"/>
                                </a:rPr>
                              </m:ctrlPr>
                            </m:sSupPr>
                            <m:e>
                              <m:r>
                                <a:rPr lang="en-US" sz="4765" i="1">
                                  <a:latin typeface="Cambria Math" panose="02040503050406030204" pitchFamily="18" charset="0"/>
                                  <a:ea typeface="Cambria Math" panose="02040503050406030204" pitchFamily="18" charset="0"/>
                                </a:rPr>
                                <m:t>𝜋</m:t>
                              </m:r>
                            </m:e>
                            <m:sup>
                              <m:r>
                                <a:rPr lang="en-US" sz="4765" i="1">
                                  <a:latin typeface="Cambria Math" panose="02040503050406030204" pitchFamily="18" charset="0"/>
                                </a:rPr>
                                <m:t>2</m:t>
                              </m:r>
                            </m:sup>
                          </m:sSup>
                          <m:sSup>
                            <m:sSupPr>
                              <m:ctrlPr>
                                <a:rPr lang="en-US" sz="4765" i="1">
                                  <a:latin typeface="Cambria Math" panose="02040503050406030204" pitchFamily="18" charset="0"/>
                                </a:rPr>
                              </m:ctrlPr>
                            </m:sSupPr>
                            <m:e>
                              <m:r>
                                <a:rPr lang="en-US" sz="4765" i="1">
                                  <a:latin typeface="Cambria Math" panose="02040503050406030204" pitchFamily="18" charset="0"/>
                                </a:rPr>
                                <m:t>𝑅</m:t>
                              </m:r>
                            </m:e>
                            <m:sup>
                              <m:r>
                                <a:rPr lang="en-US" sz="4765" i="1">
                                  <a:latin typeface="Cambria Math" panose="02040503050406030204" pitchFamily="18" charset="0"/>
                                </a:rPr>
                                <m:t>2</m:t>
                              </m:r>
                            </m:sup>
                          </m:sSup>
                        </m:den>
                      </m:f>
                    </m:oMath>
                  </m:oMathPara>
                </a14:m>
                <a:endParaRPr lang="en-US" sz="4765" dirty="0">
                  <a:latin typeface="Source Sans Pro" panose="020B0503030403020204" pitchFamily="34" charset="0"/>
                  <a:ea typeface="Source Sans Pro" panose="020B0503030403020204" pitchFamily="34" charset="0"/>
                </a:endParaRPr>
              </a:p>
            </p:txBody>
          </p:sp>
        </mc:Choice>
        <mc:Fallback xmlns="">
          <p:sp>
            <p:nvSpPr>
              <p:cNvPr id="12" name="TextBox 11">
                <a:extLst>
                  <a:ext uri="{FF2B5EF4-FFF2-40B4-BE49-F238E27FC236}">
                    <a16:creationId xmlns:a16="http://schemas.microsoft.com/office/drawing/2014/main" id="{E83DA2F7-C8CD-356F-E0A7-D12813793D62}"/>
                  </a:ext>
                </a:extLst>
              </p:cNvPr>
              <p:cNvSpPr txBox="1">
                <a:spLocks noRot="1" noChangeAspect="1" noMove="1" noResize="1" noEditPoints="1" noAdjustHandles="1" noChangeArrowheads="1" noChangeShapeType="1" noTextEdit="1"/>
              </p:cNvSpPr>
              <p:nvPr/>
            </p:nvSpPr>
            <p:spPr>
              <a:xfrm>
                <a:off x="558015" y="3013218"/>
                <a:ext cx="7512889" cy="1471428"/>
              </a:xfrm>
              <a:prstGeom prst="rect">
                <a:avLst/>
              </a:prstGeom>
              <a:blipFill>
                <a:blip r:embed="rId3"/>
                <a:stretch>
                  <a:fillRect b="-11966"/>
                </a:stretch>
              </a:blipFill>
            </p:spPr>
            <p:txBody>
              <a:bodyPr/>
              <a:lstStyle/>
              <a:p>
                <a:r>
                  <a:rPr lang="en-US">
                    <a:noFill/>
                  </a:rPr>
                  <a:t> </a:t>
                </a:r>
              </a:p>
            </p:txBody>
          </p:sp>
        </mc:Fallback>
      </mc:AlternateContent>
      <p:sp>
        <p:nvSpPr>
          <p:cNvPr id="13" name="Freeform 17">
            <a:extLst>
              <a:ext uri="{FF2B5EF4-FFF2-40B4-BE49-F238E27FC236}">
                <a16:creationId xmlns:a16="http://schemas.microsoft.com/office/drawing/2014/main" id="{2B73B27C-17EF-5719-EEBC-35DF2371C171}"/>
              </a:ext>
            </a:extLst>
          </p:cNvPr>
          <p:cNvSpPr>
            <a:spLocks noChangeAspect="1"/>
          </p:cNvSpPr>
          <p:nvPr/>
        </p:nvSpPr>
        <p:spPr bwMode="auto">
          <a:xfrm rot="18853326" flipV="1">
            <a:off x="4792666" y="4811214"/>
            <a:ext cx="873551" cy="204327"/>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E57D30"/>
          </a:solidFill>
          <a:ln>
            <a:noFill/>
          </a:ln>
        </p:spPr>
        <p:txBody>
          <a:bodyPr vert="horz" wrap="square" lIns="80682" tIns="40341" rIns="80682" bIns="40341" numCol="1" anchor="t" anchorCtr="0" compatLnSpc="1">
            <a:prstTxWarp prst="textNoShape">
              <a:avLst/>
            </a:prstTxWarp>
          </a:bodyPr>
          <a:lstStyle/>
          <a:p>
            <a:endParaRPr lang="en-US" sz="1588">
              <a:solidFill>
                <a:srgbClr val="1B66DE"/>
              </a:solidFill>
            </a:endParaRPr>
          </a:p>
        </p:txBody>
      </p:sp>
      <p:sp>
        <p:nvSpPr>
          <p:cNvPr id="14" name="Freeform 17">
            <a:extLst>
              <a:ext uri="{FF2B5EF4-FFF2-40B4-BE49-F238E27FC236}">
                <a16:creationId xmlns:a16="http://schemas.microsoft.com/office/drawing/2014/main" id="{D3E0D4EA-2B6E-9FC6-9505-FCF4F5C4EFAC}"/>
              </a:ext>
            </a:extLst>
          </p:cNvPr>
          <p:cNvSpPr>
            <a:spLocks noChangeAspect="1"/>
          </p:cNvSpPr>
          <p:nvPr/>
        </p:nvSpPr>
        <p:spPr bwMode="auto">
          <a:xfrm rot="10800000" flipV="1">
            <a:off x="6644918" y="3052180"/>
            <a:ext cx="1425987" cy="333544"/>
          </a:xfrm>
          <a:custGeom>
            <a:avLst/>
            <a:gdLst>
              <a:gd name="T0" fmla="*/ 912 w 917"/>
              <a:gd name="T1" fmla="*/ 163 h 215"/>
              <a:gd name="T2" fmla="*/ 860 w 917"/>
              <a:gd name="T3" fmla="*/ 32 h 215"/>
              <a:gd name="T4" fmla="*/ 827 w 917"/>
              <a:gd name="T5" fmla="*/ 3 h 215"/>
              <a:gd name="T6" fmla="*/ 805 w 917"/>
              <a:gd name="T7" fmla="*/ 15 h 215"/>
              <a:gd name="T8" fmla="*/ 836 w 917"/>
              <a:gd name="T9" fmla="*/ 109 h 215"/>
              <a:gd name="T10" fmla="*/ 828 w 917"/>
              <a:gd name="T11" fmla="*/ 104 h 215"/>
              <a:gd name="T12" fmla="*/ 678 w 917"/>
              <a:gd name="T13" fmla="*/ 54 h 215"/>
              <a:gd name="T14" fmla="*/ 448 w 917"/>
              <a:gd name="T15" fmla="*/ 14 h 215"/>
              <a:gd name="T16" fmla="*/ 207 w 917"/>
              <a:gd name="T17" fmla="*/ 13 h 215"/>
              <a:gd name="T18" fmla="*/ 22 w 917"/>
              <a:gd name="T19" fmla="*/ 80 h 215"/>
              <a:gd name="T20" fmla="*/ 19 w 917"/>
              <a:gd name="T21" fmla="*/ 82 h 215"/>
              <a:gd name="T22" fmla="*/ 66 w 917"/>
              <a:gd name="T23" fmla="*/ 123 h 215"/>
              <a:gd name="T24" fmla="*/ 240 w 917"/>
              <a:gd name="T25" fmla="*/ 58 h 215"/>
              <a:gd name="T26" fmla="*/ 468 w 917"/>
              <a:gd name="T27" fmla="*/ 57 h 215"/>
              <a:gd name="T28" fmla="*/ 685 w 917"/>
              <a:gd name="T29" fmla="*/ 94 h 215"/>
              <a:gd name="T30" fmla="*/ 770 w 917"/>
              <a:gd name="T31" fmla="*/ 118 h 215"/>
              <a:gd name="T32" fmla="*/ 825 w 917"/>
              <a:gd name="T33" fmla="*/ 139 h 215"/>
              <a:gd name="T34" fmla="*/ 838 w 917"/>
              <a:gd name="T35" fmla="*/ 143 h 215"/>
              <a:gd name="T36" fmla="*/ 743 w 917"/>
              <a:gd name="T37" fmla="*/ 169 h 215"/>
              <a:gd name="T38" fmla="*/ 751 w 917"/>
              <a:gd name="T39" fmla="*/ 198 h 215"/>
              <a:gd name="T40" fmla="*/ 790 w 917"/>
              <a:gd name="T41" fmla="*/ 210 h 215"/>
              <a:gd name="T42" fmla="*/ 905 w 917"/>
              <a:gd name="T43" fmla="*/ 182 h 215"/>
              <a:gd name="T44" fmla="*/ 912 w 917"/>
              <a:gd name="T45" fmla="*/ 16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7" h="215">
                <a:moveTo>
                  <a:pt x="912" y="163"/>
                </a:moveTo>
                <a:cubicBezTo>
                  <a:pt x="887" y="123"/>
                  <a:pt x="870" y="78"/>
                  <a:pt x="860" y="32"/>
                </a:cubicBezTo>
                <a:cubicBezTo>
                  <a:pt x="857" y="18"/>
                  <a:pt x="840" y="7"/>
                  <a:pt x="827" y="3"/>
                </a:cubicBezTo>
                <a:cubicBezTo>
                  <a:pt x="817" y="0"/>
                  <a:pt x="802" y="1"/>
                  <a:pt x="805" y="15"/>
                </a:cubicBezTo>
                <a:cubicBezTo>
                  <a:pt x="812" y="47"/>
                  <a:pt x="823" y="79"/>
                  <a:pt x="836" y="109"/>
                </a:cubicBezTo>
                <a:cubicBezTo>
                  <a:pt x="833" y="107"/>
                  <a:pt x="831" y="105"/>
                  <a:pt x="828" y="104"/>
                </a:cubicBezTo>
                <a:cubicBezTo>
                  <a:pt x="781" y="80"/>
                  <a:pt x="729" y="66"/>
                  <a:pt x="678" y="54"/>
                </a:cubicBezTo>
                <a:cubicBezTo>
                  <a:pt x="602" y="35"/>
                  <a:pt x="526" y="22"/>
                  <a:pt x="448" y="14"/>
                </a:cubicBezTo>
                <a:cubicBezTo>
                  <a:pt x="369" y="5"/>
                  <a:pt x="287" y="3"/>
                  <a:pt x="207" y="13"/>
                </a:cubicBezTo>
                <a:cubicBezTo>
                  <a:pt x="143" y="21"/>
                  <a:pt x="74" y="38"/>
                  <a:pt x="22" y="80"/>
                </a:cubicBezTo>
                <a:cubicBezTo>
                  <a:pt x="21" y="80"/>
                  <a:pt x="20" y="81"/>
                  <a:pt x="19" y="82"/>
                </a:cubicBezTo>
                <a:cubicBezTo>
                  <a:pt x="0" y="98"/>
                  <a:pt x="50" y="137"/>
                  <a:pt x="66" y="123"/>
                </a:cubicBezTo>
                <a:cubicBezTo>
                  <a:pt x="114" y="82"/>
                  <a:pt x="178" y="66"/>
                  <a:pt x="240" y="58"/>
                </a:cubicBezTo>
                <a:cubicBezTo>
                  <a:pt x="315" y="47"/>
                  <a:pt x="392" y="50"/>
                  <a:pt x="468" y="57"/>
                </a:cubicBezTo>
                <a:cubicBezTo>
                  <a:pt x="541" y="64"/>
                  <a:pt x="614" y="77"/>
                  <a:pt x="685" y="94"/>
                </a:cubicBezTo>
                <a:cubicBezTo>
                  <a:pt x="714" y="101"/>
                  <a:pt x="742" y="109"/>
                  <a:pt x="770" y="118"/>
                </a:cubicBezTo>
                <a:cubicBezTo>
                  <a:pt x="795" y="126"/>
                  <a:pt x="806" y="129"/>
                  <a:pt x="825" y="139"/>
                </a:cubicBezTo>
                <a:cubicBezTo>
                  <a:pt x="828" y="140"/>
                  <a:pt x="833" y="142"/>
                  <a:pt x="838" y="143"/>
                </a:cubicBezTo>
                <a:cubicBezTo>
                  <a:pt x="806" y="150"/>
                  <a:pt x="774" y="159"/>
                  <a:pt x="743" y="169"/>
                </a:cubicBezTo>
                <a:cubicBezTo>
                  <a:pt x="730" y="173"/>
                  <a:pt x="746" y="194"/>
                  <a:pt x="751" y="198"/>
                </a:cubicBezTo>
                <a:cubicBezTo>
                  <a:pt x="761" y="207"/>
                  <a:pt x="776" y="215"/>
                  <a:pt x="790" y="210"/>
                </a:cubicBezTo>
                <a:cubicBezTo>
                  <a:pt x="827" y="198"/>
                  <a:pt x="866" y="189"/>
                  <a:pt x="905" y="182"/>
                </a:cubicBezTo>
                <a:cubicBezTo>
                  <a:pt x="915" y="180"/>
                  <a:pt x="917" y="171"/>
                  <a:pt x="912" y="163"/>
                </a:cubicBezTo>
                <a:close/>
              </a:path>
            </a:pathLst>
          </a:custGeom>
          <a:solidFill>
            <a:srgbClr val="CC006A"/>
          </a:solidFill>
          <a:ln>
            <a:noFill/>
          </a:ln>
        </p:spPr>
        <p:txBody>
          <a:bodyPr vert="horz" wrap="square" lIns="80682" tIns="40341" rIns="80682" bIns="40341" numCol="1" anchor="t" anchorCtr="0" compatLnSpc="1">
            <a:prstTxWarp prst="textNoShape">
              <a:avLst/>
            </a:prstTxWarp>
          </a:bodyPr>
          <a:lstStyle/>
          <a:p>
            <a:endParaRPr lang="en-US" sz="1588">
              <a:solidFill>
                <a:srgbClr val="1B66DE"/>
              </a:solidFill>
            </a:endParaRPr>
          </a:p>
        </p:txBody>
      </p:sp>
      <p:grpSp>
        <p:nvGrpSpPr>
          <p:cNvPr id="25" name="Group 24">
            <a:extLst>
              <a:ext uri="{FF2B5EF4-FFF2-40B4-BE49-F238E27FC236}">
                <a16:creationId xmlns:a16="http://schemas.microsoft.com/office/drawing/2014/main" id="{AFA3BB5B-A29A-0EB4-2C35-29D9DBCC6344}"/>
              </a:ext>
            </a:extLst>
          </p:cNvPr>
          <p:cNvGrpSpPr/>
          <p:nvPr/>
        </p:nvGrpSpPr>
        <p:grpSpPr>
          <a:xfrm>
            <a:off x="9307285" y="4858590"/>
            <a:ext cx="2641388" cy="1258904"/>
            <a:chOff x="10368642" y="5682455"/>
            <a:chExt cx="2993573" cy="1426757"/>
          </a:xfrm>
        </p:grpSpPr>
        <p:cxnSp>
          <p:nvCxnSpPr>
            <p:cNvPr id="4" name="Straight Connector 3">
              <a:extLst>
                <a:ext uri="{FF2B5EF4-FFF2-40B4-BE49-F238E27FC236}">
                  <a16:creationId xmlns:a16="http://schemas.microsoft.com/office/drawing/2014/main" id="{1D6CCDB8-1D51-1FE7-EB43-168C29CD3CAC}"/>
                </a:ext>
              </a:extLst>
            </p:cNvPr>
            <p:cNvCxnSpPr/>
            <p:nvPr/>
          </p:nvCxnSpPr>
          <p:spPr>
            <a:xfrm>
              <a:off x="10368642" y="5829298"/>
              <a:ext cx="424543" cy="0"/>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0AC52D4-80FA-F273-94D2-E50EF7AD9952}"/>
                </a:ext>
              </a:extLst>
            </p:cNvPr>
            <p:cNvCxnSpPr/>
            <p:nvPr/>
          </p:nvCxnSpPr>
          <p:spPr>
            <a:xfrm>
              <a:off x="12202886" y="5682455"/>
              <a:ext cx="424543" cy="0"/>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F82A321-0F97-7209-FB70-50CC2E24DD7C}"/>
                </a:ext>
              </a:extLst>
            </p:cNvPr>
            <p:cNvCxnSpPr>
              <a:cxnSpLocks/>
            </p:cNvCxnSpPr>
            <p:nvPr/>
          </p:nvCxnSpPr>
          <p:spPr>
            <a:xfrm>
              <a:off x="10574672" y="5829298"/>
              <a:ext cx="528756" cy="481734"/>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AC4D4B3-9BB7-419B-981F-221FDAF94D74}"/>
                </a:ext>
              </a:extLst>
            </p:cNvPr>
            <p:cNvCxnSpPr>
              <a:cxnSpLocks/>
            </p:cNvCxnSpPr>
            <p:nvPr/>
          </p:nvCxnSpPr>
          <p:spPr>
            <a:xfrm flipH="1">
              <a:off x="11657292" y="5698784"/>
              <a:ext cx="757865" cy="628577"/>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4778594-9563-AF42-1FBA-583551103B6A}"/>
                </a:ext>
              </a:extLst>
            </p:cNvPr>
            <p:cNvSpPr txBox="1"/>
            <p:nvPr/>
          </p:nvSpPr>
          <p:spPr>
            <a:xfrm>
              <a:off x="10913780" y="6327361"/>
              <a:ext cx="2448435" cy="781851"/>
            </a:xfrm>
            <a:prstGeom prst="rect">
              <a:avLst/>
            </a:prstGeom>
            <a:noFill/>
          </p:spPr>
          <p:txBody>
            <a:bodyPr wrap="square">
              <a:spAutoFit/>
            </a:bodyPr>
            <a:lstStyle/>
            <a:p>
              <a:r>
                <a:rPr lang="en-US" sz="3883" b="1" dirty="0">
                  <a:solidFill>
                    <a:schemeClr val="accent4"/>
                  </a:solidFill>
                  <a:latin typeface="Dreaming Outloud Pro" panose="020F0502020204030204" pitchFamily="34" charset="0"/>
                  <a:cs typeface="Dreaming Outloud Pro" panose="020F0502020204030204" pitchFamily="34" charset="0"/>
                </a:rPr>
                <a:t>???</a:t>
              </a:r>
              <a:endParaRPr lang="en-US" sz="3883" dirty="0">
                <a:solidFill>
                  <a:schemeClr val="accent4"/>
                </a:solidFill>
              </a:endParaRPr>
            </a:p>
          </p:txBody>
        </p:sp>
      </p:grpSp>
      <p:sp>
        <p:nvSpPr>
          <p:cNvPr id="26" name="Title 1">
            <a:extLst>
              <a:ext uri="{FF2B5EF4-FFF2-40B4-BE49-F238E27FC236}">
                <a16:creationId xmlns:a16="http://schemas.microsoft.com/office/drawing/2014/main" id="{FEF8A0E1-2511-5289-8909-259F307C1D41}"/>
              </a:ext>
            </a:extLst>
          </p:cNvPr>
          <p:cNvSpPr txBox="1">
            <a:spLocks/>
          </p:cNvSpPr>
          <p:nvPr/>
        </p:nvSpPr>
        <p:spPr>
          <a:xfrm>
            <a:off x="147063" y="142954"/>
            <a:ext cx="11356168" cy="1209940"/>
          </a:xfrm>
          <a:prstGeom prst="rect">
            <a:avLst/>
          </a:prstGeom>
        </p:spPr>
        <p:txBody>
          <a:bodyPr vert="horz" lIns="80682" tIns="80682" rIns="80682" bIns="80682" rtlCol="0" anchor="b" anchorCtr="0">
            <a:noAutofit/>
          </a:bodyPr>
          <a:lstStyle>
            <a:lvl1pPr algn="ctr" defTabSz="699614" rtl="0" eaLnBrk="1" latinLnBrk="0" hangingPunct="1">
              <a:spcBef>
                <a:spcPct val="0"/>
              </a:spcBef>
              <a:buNone/>
              <a:defRPr sz="6800" kern="1200">
                <a:solidFill>
                  <a:srgbClr val="1E4D2B"/>
                </a:solidFill>
                <a:latin typeface="Source Sans Pro SemiBold" panose="020B0603030403020204" pitchFamily="34" charset="0"/>
                <a:ea typeface="Source Sans Pro SemiBold" panose="020B0603030403020204" pitchFamily="34" charset="0"/>
                <a:cs typeface="Source Sans Pro SemiBold" panose="020B0603030403020204" pitchFamily="34" charset="0"/>
              </a:defRPr>
            </a:lvl1pPr>
          </a:lstStyle>
          <a:p>
            <a:pPr algn="l"/>
            <a:r>
              <a:rPr lang="en-US" sz="3530" b="1" dirty="0">
                <a:latin typeface="Avenir Book" panose="02000503020000020003" pitchFamily="2" charset="0"/>
              </a:rPr>
              <a:t>Mie theory governs particle interaction with light sources </a:t>
            </a:r>
            <a:endParaRPr lang="en-US" sz="3530" b="1" i="1" dirty="0">
              <a:latin typeface="Avenir Book" panose="02000503020000020003" pitchFamily="2" charset="0"/>
            </a:endParaRPr>
          </a:p>
        </p:txBody>
      </p:sp>
      <p:sp>
        <p:nvSpPr>
          <p:cNvPr id="20" name="TextBox 19">
            <a:extLst>
              <a:ext uri="{FF2B5EF4-FFF2-40B4-BE49-F238E27FC236}">
                <a16:creationId xmlns:a16="http://schemas.microsoft.com/office/drawing/2014/main" id="{FC257067-F76A-FF41-AC73-A62F9C5008F1}"/>
              </a:ext>
            </a:extLst>
          </p:cNvPr>
          <p:cNvSpPr txBox="1"/>
          <p:nvPr/>
        </p:nvSpPr>
        <p:spPr>
          <a:xfrm>
            <a:off x="9952015" y="1078032"/>
            <a:ext cx="3102429" cy="369332"/>
          </a:xfrm>
          <a:prstGeom prst="rect">
            <a:avLst/>
          </a:prstGeom>
          <a:noFill/>
        </p:spPr>
        <p:txBody>
          <a:bodyPr wrap="square" rtlCol="0">
            <a:spAutoFit/>
          </a:bodyPr>
          <a:lstStyle/>
          <a:p>
            <a:r>
              <a:rPr lang="en-US" dirty="0"/>
              <a:t>Slide from Jess </a:t>
            </a:r>
            <a:r>
              <a:rPr lang="en-US" dirty="0" err="1"/>
              <a:t>Tryner</a:t>
            </a:r>
            <a:endParaRPr lang="en-US" dirty="0"/>
          </a:p>
        </p:txBody>
      </p:sp>
    </p:spTree>
    <p:extLst>
      <p:ext uri="{BB962C8B-B14F-4D97-AF65-F5344CB8AC3E}">
        <p14:creationId xmlns:p14="http://schemas.microsoft.com/office/powerpoint/2010/main" val="3516160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2B30-F670-324A-BAFA-2EF9F4178F43}"/>
              </a:ext>
            </a:extLst>
          </p:cNvPr>
          <p:cNvSpPr>
            <a:spLocks noGrp="1"/>
          </p:cNvSpPr>
          <p:nvPr>
            <p:ph type="title"/>
          </p:nvPr>
        </p:nvSpPr>
        <p:spPr/>
        <p:txBody>
          <a:bodyPr/>
          <a:lstStyle/>
          <a:p>
            <a:r>
              <a:rPr lang="en-US" dirty="0"/>
              <a:t>Sensor accuracy worse at higher RH</a:t>
            </a:r>
          </a:p>
        </p:txBody>
      </p:sp>
      <p:sp>
        <p:nvSpPr>
          <p:cNvPr id="4" name="Slide Number Placeholder 3">
            <a:extLst>
              <a:ext uri="{FF2B5EF4-FFF2-40B4-BE49-F238E27FC236}">
                <a16:creationId xmlns:a16="http://schemas.microsoft.com/office/drawing/2014/main" id="{AB6A0B1B-CB87-264C-A0A4-8BE1FA1A209E}"/>
              </a:ext>
            </a:extLst>
          </p:cNvPr>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14</a:t>
            </a:fld>
            <a:endParaRPr lang="en-US">
              <a:solidFill>
                <a:prstClr val="black">
                  <a:tint val="75000"/>
                </a:prstClr>
              </a:solidFill>
              <a:latin typeface="Calibri"/>
            </a:endParaRPr>
          </a:p>
        </p:txBody>
      </p:sp>
      <p:pic>
        <p:nvPicPr>
          <p:cNvPr id="5" name="Picture 4">
            <a:extLst>
              <a:ext uri="{FF2B5EF4-FFF2-40B4-BE49-F238E27FC236}">
                <a16:creationId xmlns:a16="http://schemas.microsoft.com/office/drawing/2014/main" id="{2D9EB129-634E-E546-A2F6-42EFE7917EE8}"/>
              </a:ext>
            </a:extLst>
          </p:cNvPr>
          <p:cNvPicPr>
            <a:picLocks noChangeAspect="1"/>
          </p:cNvPicPr>
          <p:nvPr/>
        </p:nvPicPr>
        <p:blipFill rotWithShape="1">
          <a:blip r:embed="rId2"/>
          <a:srcRect t="6300"/>
          <a:stretch/>
        </p:blipFill>
        <p:spPr>
          <a:xfrm>
            <a:off x="114046" y="926449"/>
            <a:ext cx="4940300" cy="3903134"/>
          </a:xfrm>
          <a:prstGeom prst="rect">
            <a:avLst/>
          </a:prstGeom>
        </p:spPr>
      </p:pic>
      <p:sp>
        <p:nvSpPr>
          <p:cNvPr id="6" name="TextBox 5">
            <a:extLst>
              <a:ext uri="{FF2B5EF4-FFF2-40B4-BE49-F238E27FC236}">
                <a16:creationId xmlns:a16="http://schemas.microsoft.com/office/drawing/2014/main" id="{2551E728-9010-7F42-AFC4-3DA5C8E847B4}"/>
              </a:ext>
            </a:extLst>
          </p:cNvPr>
          <p:cNvSpPr txBox="1"/>
          <p:nvPr/>
        </p:nvSpPr>
        <p:spPr>
          <a:xfrm>
            <a:off x="4273296" y="6171704"/>
            <a:ext cx="3645408" cy="369332"/>
          </a:xfrm>
          <a:prstGeom prst="rect">
            <a:avLst/>
          </a:prstGeom>
          <a:noFill/>
        </p:spPr>
        <p:txBody>
          <a:bodyPr wrap="square" rtlCol="0">
            <a:spAutoFit/>
          </a:bodyPr>
          <a:lstStyle/>
          <a:p>
            <a:r>
              <a:rPr lang="en-US" dirty="0"/>
              <a:t>Data from Pittsburgh, PA</a:t>
            </a:r>
          </a:p>
        </p:txBody>
      </p:sp>
      <p:sp>
        <p:nvSpPr>
          <p:cNvPr id="7" name="TextBox 6">
            <a:extLst>
              <a:ext uri="{FF2B5EF4-FFF2-40B4-BE49-F238E27FC236}">
                <a16:creationId xmlns:a16="http://schemas.microsoft.com/office/drawing/2014/main" id="{54537A86-ABFC-9C4C-99E2-5FA403B4ADEE}"/>
              </a:ext>
            </a:extLst>
          </p:cNvPr>
          <p:cNvSpPr txBox="1"/>
          <p:nvPr/>
        </p:nvSpPr>
        <p:spPr>
          <a:xfrm>
            <a:off x="0" y="6536267"/>
            <a:ext cx="2150236" cy="369332"/>
          </a:xfrm>
          <a:prstGeom prst="rect">
            <a:avLst/>
          </a:prstGeom>
          <a:noFill/>
        </p:spPr>
        <p:txBody>
          <a:bodyPr wrap="none" rtlCol="0">
            <a:spAutoFit/>
          </a:bodyPr>
          <a:lstStyle/>
          <a:p>
            <a:r>
              <a:rPr lang="en-US" dirty="0"/>
              <a:t>Mailings et al. (2019)</a:t>
            </a:r>
          </a:p>
        </p:txBody>
      </p:sp>
      <p:pic>
        <p:nvPicPr>
          <p:cNvPr id="8" name="Picture 7">
            <a:extLst>
              <a:ext uri="{FF2B5EF4-FFF2-40B4-BE49-F238E27FC236}">
                <a16:creationId xmlns:a16="http://schemas.microsoft.com/office/drawing/2014/main" id="{D269389C-F4A0-1542-AD32-DBB7B571FE34}"/>
              </a:ext>
            </a:extLst>
          </p:cNvPr>
          <p:cNvPicPr>
            <a:picLocks noChangeAspect="1"/>
          </p:cNvPicPr>
          <p:nvPr/>
        </p:nvPicPr>
        <p:blipFill>
          <a:blip r:embed="rId3"/>
          <a:stretch>
            <a:fillRect/>
          </a:stretch>
        </p:blipFill>
        <p:spPr>
          <a:xfrm>
            <a:off x="3002382" y="5355138"/>
            <a:ext cx="5634366" cy="529195"/>
          </a:xfrm>
          <a:prstGeom prst="rect">
            <a:avLst/>
          </a:prstGeom>
        </p:spPr>
      </p:pic>
      <p:pic>
        <p:nvPicPr>
          <p:cNvPr id="9" name="Picture 8">
            <a:extLst>
              <a:ext uri="{FF2B5EF4-FFF2-40B4-BE49-F238E27FC236}">
                <a16:creationId xmlns:a16="http://schemas.microsoft.com/office/drawing/2014/main" id="{3D116D50-AA00-D442-94DE-38B0D139F511}"/>
              </a:ext>
            </a:extLst>
          </p:cNvPr>
          <p:cNvPicPr>
            <a:picLocks noChangeAspect="1"/>
          </p:cNvPicPr>
          <p:nvPr/>
        </p:nvPicPr>
        <p:blipFill>
          <a:blip r:embed="rId4"/>
          <a:stretch>
            <a:fillRect/>
          </a:stretch>
        </p:blipFill>
        <p:spPr>
          <a:xfrm>
            <a:off x="7353554" y="926449"/>
            <a:ext cx="4724400" cy="3997570"/>
          </a:xfrm>
          <a:prstGeom prst="rect">
            <a:avLst/>
          </a:prstGeom>
        </p:spPr>
      </p:pic>
      <p:sp>
        <p:nvSpPr>
          <p:cNvPr id="10" name="Right Arrow 9">
            <a:extLst>
              <a:ext uri="{FF2B5EF4-FFF2-40B4-BE49-F238E27FC236}">
                <a16:creationId xmlns:a16="http://schemas.microsoft.com/office/drawing/2014/main" id="{340DD056-2B3C-1F44-9CE6-A08945226D20}"/>
              </a:ext>
            </a:extLst>
          </p:cNvPr>
          <p:cNvSpPr/>
          <p:nvPr/>
        </p:nvSpPr>
        <p:spPr>
          <a:xfrm>
            <a:off x="5437633" y="1427560"/>
            <a:ext cx="1861072" cy="1476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0AD0B8-C56C-E54F-8B77-9E22E80AC720}"/>
              </a:ext>
            </a:extLst>
          </p:cNvPr>
          <p:cNvSpPr txBox="1"/>
          <p:nvPr/>
        </p:nvSpPr>
        <p:spPr>
          <a:xfrm>
            <a:off x="5462016" y="1893055"/>
            <a:ext cx="1816608" cy="646331"/>
          </a:xfrm>
          <a:prstGeom prst="rect">
            <a:avLst/>
          </a:prstGeom>
          <a:noFill/>
        </p:spPr>
        <p:txBody>
          <a:bodyPr wrap="square" rtlCol="0">
            <a:spAutoFit/>
          </a:bodyPr>
          <a:lstStyle/>
          <a:p>
            <a:r>
              <a:rPr lang="en-US" dirty="0"/>
              <a:t>Correction</a:t>
            </a:r>
          </a:p>
          <a:p>
            <a:r>
              <a:rPr lang="en-US" dirty="0"/>
              <a:t>factor</a:t>
            </a:r>
          </a:p>
        </p:txBody>
      </p:sp>
      <p:sp>
        <p:nvSpPr>
          <p:cNvPr id="12" name="TextBox 11">
            <a:extLst>
              <a:ext uri="{FF2B5EF4-FFF2-40B4-BE49-F238E27FC236}">
                <a16:creationId xmlns:a16="http://schemas.microsoft.com/office/drawing/2014/main" id="{F381D794-19DF-E447-8D0C-37EEDDD681E2}"/>
              </a:ext>
            </a:extLst>
          </p:cNvPr>
          <p:cNvSpPr txBox="1"/>
          <p:nvPr/>
        </p:nvSpPr>
        <p:spPr>
          <a:xfrm>
            <a:off x="3002382" y="4985806"/>
            <a:ext cx="5385714" cy="369332"/>
          </a:xfrm>
          <a:prstGeom prst="rect">
            <a:avLst/>
          </a:prstGeom>
          <a:noFill/>
        </p:spPr>
        <p:txBody>
          <a:bodyPr wrap="square" rtlCol="0">
            <a:spAutoFit/>
          </a:bodyPr>
          <a:lstStyle/>
          <a:p>
            <a:r>
              <a:rPr lang="en-US" b="1" u="sng" dirty="0"/>
              <a:t>Multiple Linear Regression</a:t>
            </a:r>
          </a:p>
        </p:txBody>
      </p:sp>
    </p:spTree>
    <p:extLst>
      <p:ext uri="{BB962C8B-B14F-4D97-AF65-F5344CB8AC3E}">
        <p14:creationId xmlns:p14="http://schemas.microsoft.com/office/powerpoint/2010/main" val="2003275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980121"/>
            <a:ext cx="10515600" cy="4351338"/>
          </a:xfrm>
        </p:spPr>
        <p:txBody>
          <a:bodyPr/>
          <a:lstStyle/>
          <a:p>
            <a:r>
              <a:rPr lang="en-US" dirty="0"/>
              <a:t>Goal: Be able to </a:t>
            </a:r>
            <a:r>
              <a:rPr lang="en-US" i="1" dirty="0"/>
              <a:t>create a calibration model</a:t>
            </a:r>
            <a:r>
              <a:rPr lang="en-US" dirty="0"/>
              <a:t> that corrects the output of a sensor for all the sensor sensitivities </a:t>
            </a:r>
          </a:p>
          <a:p>
            <a:endParaRPr lang="en-US" dirty="0"/>
          </a:p>
          <a:p>
            <a:r>
              <a:rPr lang="en-US" dirty="0"/>
              <a:t>How: compare sensor output to ‘reference method’ output</a:t>
            </a:r>
          </a:p>
          <a:p>
            <a:pPr lvl="1"/>
            <a:r>
              <a:rPr lang="en-US" dirty="0"/>
              <a:t>Reference is a term taken from the US EPA for instruments that are high accuracy and high precision and provide “true” measurements of pollutants</a:t>
            </a:r>
          </a:p>
          <a:p>
            <a:pPr lvl="2"/>
            <a:r>
              <a:rPr lang="en-US" dirty="0"/>
              <a:t>Can also use ‘equivalent’ methods, or research-grade instruments</a:t>
            </a:r>
          </a:p>
        </p:txBody>
      </p:sp>
      <p:sp>
        <p:nvSpPr>
          <p:cNvPr id="3" name="Title 2"/>
          <p:cNvSpPr>
            <a:spLocks noGrp="1"/>
          </p:cNvSpPr>
          <p:nvPr>
            <p:ph type="title"/>
          </p:nvPr>
        </p:nvSpPr>
        <p:spPr/>
        <p:txBody>
          <a:bodyPr/>
          <a:lstStyle/>
          <a:p>
            <a:r>
              <a:rPr lang="en-US" dirty="0"/>
              <a:t>Sensor Calibrations</a:t>
            </a:r>
          </a:p>
        </p:txBody>
      </p:sp>
      <p:pic>
        <p:nvPicPr>
          <p:cNvPr id="5" name="Picture 4"/>
          <p:cNvPicPr>
            <a:picLocks noChangeAspect="1"/>
          </p:cNvPicPr>
          <p:nvPr/>
        </p:nvPicPr>
        <p:blipFill>
          <a:blip r:embed="rId2"/>
          <a:stretch>
            <a:fillRect/>
          </a:stretch>
        </p:blipFill>
        <p:spPr>
          <a:xfrm>
            <a:off x="2568786" y="4529143"/>
            <a:ext cx="6278034" cy="2191697"/>
          </a:xfrm>
          <a:prstGeom prst="rect">
            <a:avLst/>
          </a:prstGeom>
        </p:spPr>
      </p:pic>
    </p:spTree>
    <p:extLst>
      <p:ext uri="{BB962C8B-B14F-4D97-AF65-F5344CB8AC3E}">
        <p14:creationId xmlns:p14="http://schemas.microsoft.com/office/powerpoint/2010/main" val="2492689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4067" y="1031029"/>
            <a:ext cx="10515600" cy="4351338"/>
          </a:xfrm>
        </p:spPr>
        <p:txBody>
          <a:bodyPr/>
          <a:lstStyle/>
          <a:p>
            <a:r>
              <a:rPr lang="en-US" dirty="0"/>
              <a:t>Collocation Calibration</a:t>
            </a:r>
          </a:p>
          <a:p>
            <a:pPr lvl="1"/>
            <a:r>
              <a:rPr lang="en-US" dirty="0"/>
              <a:t>Place both LCS and reference monitor in the same location and measure ambient pollution concentrations</a:t>
            </a:r>
          </a:p>
          <a:p>
            <a:pPr lvl="1"/>
            <a:endParaRPr lang="en-US" dirty="0"/>
          </a:p>
        </p:txBody>
      </p:sp>
      <p:sp>
        <p:nvSpPr>
          <p:cNvPr id="3" name="Title 2"/>
          <p:cNvSpPr>
            <a:spLocks noGrp="1"/>
          </p:cNvSpPr>
          <p:nvPr>
            <p:ph type="title"/>
          </p:nvPr>
        </p:nvSpPr>
        <p:spPr/>
        <p:txBody>
          <a:bodyPr/>
          <a:lstStyle/>
          <a:p>
            <a:r>
              <a:rPr lang="en-US" dirty="0"/>
              <a:t>Calibration Setup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5377" y="2666999"/>
            <a:ext cx="5396089" cy="4047067"/>
          </a:xfrm>
          <a:prstGeom prst="rect">
            <a:avLst/>
          </a:prstGeom>
        </p:spPr>
      </p:pic>
      <p:sp>
        <p:nvSpPr>
          <p:cNvPr id="5" name="TextBox 4"/>
          <p:cNvSpPr txBox="1"/>
          <p:nvPr/>
        </p:nvSpPr>
        <p:spPr>
          <a:xfrm>
            <a:off x="905933" y="3056467"/>
            <a:ext cx="471593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Measure for a long enough period of time to capture the entire range of meteorological/other conditions expected during LCS deployment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Length of this measurement can depend on the reference method used!</a:t>
            </a:r>
          </a:p>
        </p:txBody>
      </p:sp>
    </p:spTree>
    <p:extLst>
      <p:ext uri="{BB962C8B-B14F-4D97-AF65-F5344CB8AC3E}">
        <p14:creationId xmlns:p14="http://schemas.microsoft.com/office/powerpoint/2010/main" val="2671795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8732" y="1681691"/>
            <a:ext cx="7065433" cy="4778376"/>
          </a:xfrm>
        </p:spPr>
        <p:txBody>
          <a:bodyPr>
            <a:normAutofit fontScale="92500" lnSpcReduction="20000"/>
          </a:bodyPr>
          <a:lstStyle/>
          <a:p>
            <a:r>
              <a:rPr lang="en-US" dirty="0"/>
              <a:t>Important points to consider when selecting a collocation location:</a:t>
            </a:r>
          </a:p>
          <a:p>
            <a:pPr lvl="1"/>
            <a:r>
              <a:rPr lang="en-US" dirty="0"/>
              <a:t>How long does it need to be (to get all expected conditions)?</a:t>
            </a:r>
          </a:p>
          <a:p>
            <a:pPr lvl="1"/>
            <a:endParaRPr lang="en-US" dirty="0"/>
          </a:p>
          <a:p>
            <a:pPr lvl="1"/>
            <a:r>
              <a:rPr lang="en-US" dirty="0"/>
              <a:t>Do all LCS need to be collocated or only a subset? (did they all pass linearity tests and agree with each other?)</a:t>
            </a:r>
          </a:p>
          <a:p>
            <a:pPr lvl="1"/>
            <a:endParaRPr lang="en-US" dirty="0"/>
          </a:p>
          <a:p>
            <a:pPr lvl="1"/>
            <a:r>
              <a:rPr lang="en-US" dirty="0"/>
              <a:t>Can/should it be done in multiple steps (1 in rainy season/winter/</a:t>
            </a:r>
            <a:r>
              <a:rPr lang="en-US" dirty="0" err="1"/>
              <a:t>etc</a:t>
            </a:r>
            <a:r>
              <a:rPr lang="en-US" dirty="0"/>
              <a:t>, 1 in dry season/summer/</a:t>
            </a:r>
            <a:r>
              <a:rPr lang="en-US" dirty="0" err="1"/>
              <a:t>etc</a:t>
            </a:r>
            <a:r>
              <a:rPr lang="en-US" dirty="0"/>
              <a:t>?)</a:t>
            </a:r>
          </a:p>
          <a:p>
            <a:pPr lvl="1"/>
            <a:endParaRPr lang="en-US" dirty="0"/>
          </a:p>
          <a:p>
            <a:pPr lvl="1"/>
            <a:r>
              <a:rPr lang="en-US" dirty="0"/>
              <a:t>Can the reference monitor move or is it fixed? Is it in a representative area for emissions for the entire network? </a:t>
            </a:r>
          </a:p>
        </p:txBody>
      </p:sp>
      <p:sp>
        <p:nvSpPr>
          <p:cNvPr id="3" name="Title 2"/>
          <p:cNvSpPr>
            <a:spLocks noGrp="1"/>
          </p:cNvSpPr>
          <p:nvPr>
            <p:ph type="title"/>
          </p:nvPr>
        </p:nvSpPr>
        <p:spPr/>
        <p:txBody>
          <a:bodyPr/>
          <a:lstStyle/>
          <a:p>
            <a:r>
              <a:rPr lang="en-US" dirty="0"/>
              <a:t>Calibration Setup</a:t>
            </a:r>
          </a:p>
        </p:txBody>
      </p:sp>
      <p:pic>
        <p:nvPicPr>
          <p:cNvPr id="4" name="Picture 3"/>
          <p:cNvPicPr>
            <a:picLocks noChangeAspect="1"/>
          </p:cNvPicPr>
          <p:nvPr/>
        </p:nvPicPr>
        <p:blipFill>
          <a:blip r:embed="rId2"/>
          <a:stretch>
            <a:fillRect/>
          </a:stretch>
        </p:blipFill>
        <p:spPr>
          <a:xfrm>
            <a:off x="8128000" y="146048"/>
            <a:ext cx="3581400" cy="2838450"/>
          </a:xfrm>
          <a:prstGeom prst="rect">
            <a:avLst/>
          </a:prstGeom>
        </p:spPr>
      </p:pic>
      <p:pic>
        <p:nvPicPr>
          <p:cNvPr id="5" name="Picture 4"/>
          <p:cNvPicPr>
            <a:picLocks noChangeAspect="1"/>
          </p:cNvPicPr>
          <p:nvPr/>
        </p:nvPicPr>
        <p:blipFill>
          <a:blip r:embed="rId2"/>
          <a:stretch>
            <a:fillRect/>
          </a:stretch>
        </p:blipFill>
        <p:spPr>
          <a:xfrm>
            <a:off x="8128000" y="3943351"/>
            <a:ext cx="3581400" cy="2838450"/>
          </a:xfrm>
          <a:prstGeom prst="rect">
            <a:avLst/>
          </a:prstGeom>
        </p:spPr>
      </p:pic>
      <p:sp>
        <p:nvSpPr>
          <p:cNvPr id="6" name="Down Arrow 5"/>
          <p:cNvSpPr/>
          <p:nvPr/>
        </p:nvSpPr>
        <p:spPr>
          <a:xfrm>
            <a:off x="9855200" y="3079330"/>
            <a:ext cx="381000" cy="769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677400" y="146048"/>
            <a:ext cx="1625600" cy="277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Collocation</a:t>
            </a:r>
          </a:p>
        </p:txBody>
      </p:sp>
      <p:sp>
        <p:nvSpPr>
          <p:cNvPr id="8" name="Rectangle 7"/>
          <p:cNvSpPr/>
          <p:nvPr/>
        </p:nvSpPr>
        <p:spPr>
          <a:xfrm>
            <a:off x="9677400" y="3943351"/>
            <a:ext cx="1625600" cy="277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9" name="Diamond 8"/>
          <p:cNvSpPr/>
          <p:nvPr/>
        </p:nvSpPr>
        <p:spPr>
          <a:xfrm>
            <a:off x="9017000" y="1496217"/>
            <a:ext cx="160867" cy="1608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p:cNvSpPr/>
          <p:nvPr/>
        </p:nvSpPr>
        <p:spPr>
          <a:xfrm>
            <a:off x="9156699" y="1423511"/>
            <a:ext cx="160867" cy="1608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p:cNvSpPr/>
          <p:nvPr/>
        </p:nvSpPr>
        <p:spPr>
          <a:xfrm>
            <a:off x="9097433" y="1632080"/>
            <a:ext cx="160867" cy="1608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p:cNvSpPr/>
          <p:nvPr/>
        </p:nvSpPr>
        <p:spPr>
          <a:xfrm>
            <a:off x="9275232" y="1565273"/>
            <a:ext cx="160867" cy="1608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p:cNvSpPr/>
          <p:nvPr/>
        </p:nvSpPr>
        <p:spPr>
          <a:xfrm>
            <a:off x="8339666" y="3262299"/>
            <a:ext cx="160867" cy="1608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0533" y="3158067"/>
            <a:ext cx="935566" cy="369332"/>
          </a:xfrm>
          <a:prstGeom prst="rect">
            <a:avLst/>
          </a:prstGeom>
          <a:noFill/>
        </p:spPr>
        <p:txBody>
          <a:bodyPr wrap="square" rtlCol="0">
            <a:spAutoFit/>
          </a:bodyPr>
          <a:lstStyle/>
          <a:p>
            <a:r>
              <a:rPr lang="en-US" dirty="0"/>
              <a:t>LCS</a:t>
            </a:r>
          </a:p>
        </p:txBody>
      </p:sp>
      <p:sp>
        <p:nvSpPr>
          <p:cNvPr id="15" name="Rectangle 14"/>
          <p:cNvSpPr/>
          <p:nvPr/>
        </p:nvSpPr>
        <p:spPr>
          <a:xfrm>
            <a:off x="8339666" y="3527399"/>
            <a:ext cx="138668" cy="1386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TextBox 16"/>
          <p:cNvSpPr txBox="1"/>
          <p:nvPr/>
        </p:nvSpPr>
        <p:spPr>
          <a:xfrm>
            <a:off x="8500532" y="3423166"/>
            <a:ext cx="1176867" cy="369332"/>
          </a:xfrm>
          <a:prstGeom prst="rect">
            <a:avLst/>
          </a:prstGeom>
          <a:noFill/>
        </p:spPr>
        <p:txBody>
          <a:bodyPr wrap="square" rtlCol="0">
            <a:spAutoFit/>
          </a:bodyPr>
          <a:lstStyle/>
          <a:p>
            <a:r>
              <a:rPr lang="en-US" dirty="0"/>
              <a:t>Reference</a:t>
            </a:r>
          </a:p>
        </p:txBody>
      </p:sp>
      <p:sp>
        <p:nvSpPr>
          <p:cNvPr id="18" name="Rectangle 17"/>
          <p:cNvSpPr/>
          <p:nvPr/>
        </p:nvSpPr>
        <p:spPr>
          <a:xfrm>
            <a:off x="9152464" y="1543022"/>
            <a:ext cx="138668" cy="1386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9102695" y="5449332"/>
            <a:ext cx="138668" cy="1386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Diamond 19"/>
          <p:cNvSpPr/>
          <p:nvPr/>
        </p:nvSpPr>
        <p:spPr>
          <a:xfrm>
            <a:off x="8887882" y="5022308"/>
            <a:ext cx="160867" cy="1608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p:cNvSpPr/>
          <p:nvPr/>
        </p:nvSpPr>
        <p:spPr>
          <a:xfrm>
            <a:off x="8809565" y="6015569"/>
            <a:ext cx="160867" cy="1608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9965266" y="4968234"/>
            <a:ext cx="160867" cy="1608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10126133" y="5794583"/>
            <a:ext cx="160867" cy="1608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574552" y="6324402"/>
            <a:ext cx="6815667" cy="646331"/>
          </a:xfrm>
          <a:prstGeom prst="rect">
            <a:avLst/>
          </a:prstGeom>
          <a:noFill/>
        </p:spPr>
        <p:txBody>
          <a:bodyPr wrap="square" rtlCol="0">
            <a:spAutoFit/>
          </a:bodyPr>
          <a:lstStyle/>
          <a:p>
            <a:pPr marL="0" lvl="1"/>
            <a:r>
              <a:rPr lang="en-US" sz="1200" dirty="0"/>
              <a:t>See: Zimmerman et al., 2018 </a:t>
            </a:r>
            <a:r>
              <a:rPr lang="en-US" sz="1200" i="1" dirty="0"/>
              <a:t>Atmos. Meas. Tech.</a:t>
            </a:r>
            <a:r>
              <a:rPr lang="en-US" sz="1200" dirty="0"/>
              <a:t> (amt-11-291-2018)</a:t>
            </a:r>
            <a:br>
              <a:rPr lang="en-US" sz="1200" dirty="0"/>
            </a:br>
            <a:r>
              <a:rPr lang="en-US" sz="1200" dirty="0"/>
              <a:t> Malings et al., 2019 </a:t>
            </a:r>
            <a:r>
              <a:rPr lang="en-US" sz="1200" i="1" dirty="0"/>
              <a:t>Atmos. Meas. Tech. </a:t>
            </a:r>
            <a:r>
              <a:rPr lang="en-US" sz="1200" dirty="0"/>
              <a:t>(amt-12-903-2019)</a:t>
            </a:r>
            <a:endParaRPr lang="en-US" sz="1200" i="1" dirty="0"/>
          </a:p>
          <a:p>
            <a:endParaRPr lang="en-US" sz="1200" dirty="0"/>
          </a:p>
        </p:txBody>
      </p:sp>
    </p:spTree>
    <p:extLst>
      <p:ext uri="{BB962C8B-B14F-4D97-AF65-F5344CB8AC3E}">
        <p14:creationId xmlns:p14="http://schemas.microsoft.com/office/powerpoint/2010/main" val="270487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9684" y="1099185"/>
            <a:ext cx="10515600" cy="4351338"/>
          </a:xfrm>
        </p:spPr>
        <p:txBody>
          <a:bodyPr>
            <a:normAutofit fontScale="92500" lnSpcReduction="20000"/>
          </a:bodyPr>
          <a:lstStyle/>
          <a:p>
            <a:r>
              <a:rPr lang="en-US" dirty="0"/>
              <a:t>Simple (can be done in Excel or simple programs)</a:t>
            </a:r>
          </a:p>
          <a:p>
            <a:pPr lvl="1"/>
            <a:r>
              <a:rPr lang="en-US" dirty="0"/>
              <a:t>Linear model</a:t>
            </a:r>
          </a:p>
          <a:p>
            <a:pPr lvl="1"/>
            <a:r>
              <a:rPr lang="en-US" dirty="0"/>
              <a:t>Quadratic model</a:t>
            </a:r>
          </a:p>
          <a:p>
            <a:pPr lvl="1"/>
            <a:endParaRPr lang="en-US" dirty="0"/>
          </a:p>
          <a:p>
            <a:r>
              <a:rPr lang="en-US" dirty="0"/>
              <a:t>Complex (requires some coding expertise, R/python/</a:t>
            </a:r>
            <a:r>
              <a:rPr lang="en-US" dirty="0" err="1"/>
              <a:t>etc</a:t>
            </a:r>
            <a:r>
              <a:rPr lang="en-US" dirty="0"/>
              <a:t>)</a:t>
            </a:r>
          </a:p>
          <a:p>
            <a:pPr lvl="1"/>
            <a:r>
              <a:rPr lang="en-US" dirty="0"/>
              <a:t>Machine learning</a:t>
            </a:r>
          </a:p>
          <a:p>
            <a:pPr lvl="1"/>
            <a:r>
              <a:rPr lang="en-US" dirty="0"/>
              <a:t>Neural Network </a:t>
            </a:r>
          </a:p>
          <a:p>
            <a:pPr lvl="1"/>
            <a:r>
              <a:rPr lang="en-US" dirty="0"/>
              <a:t>Random Forest / </a:t>
            </a:r>
            <a:r>
              <a:rPr lang="en-US" dirty="0" err="1"/>
              <a:t>XGBoost</a:t>
            </a:r>
            <a:endParaRPr lang="en-US" dirty="0"/>
          </a:p>
          <a:p>
            <a:pPr lvl="1"/>
            <a:r>
              <a:rPr lang="en-US" dirty="0"/>
              <a:t>Gaussian Mixture Regression</a:t>
            </a:r>
          </a:p>
          <a:p>
            <a:pPr lvl="1"/>
            <a:endParaRPr lang="en-US" dirty="0"/>
          </a:p>
          <a:p>
            <a:r>
              <a:rPr lang="en-US" dirty="0"/>
              <a:t>Other</a:t>
            </a:r>
          </a:p>
          <a:p>
            <a:pPr lvl="1"/>
            <a:r>
              <a:rPr lang="en-US" dirty="0"/>
              <a:t>Hygroscopic corrections (for PM)</a:t>
            </a:r>
          </a:p>
        </p:txBody>
      </p:sp>
      <p:sp>
        <p:nvSpPr>
          <p:cNvPr id="3" name="Title 2"/>
          <p:cNvSpPr>
            <a:spLocks noGrp="1"/>
          </p:cNvSpPr>
          <p:nvPr>
            <p:ph type="title"/>
          </p:nvPr>
        </p:nvSpPr>
        <p:spPr/>
        <p:txBody>
          <a:bodyPr/>
          <a:lstStyle/>
          <a:p>
            <a:r>
              <a:rPr lang="en-US" dirty="0"/>
              <a:t>Calibration Models</a:t>
            </a:r>
          </a:p>
        </p:txBody>
      </p:sp>
      <p:pic>
        <p:nvPicPr>
          <p:cNvPr id="4" name="Picture 3"/>
          <p:cNvPicPr>
            <a:picLocks noChangeAspect="1"/>
          </p:cNvPicPr>
          <p:nvPr/>
        </p:nvPicPr>
        <p:blipFill>
          <a:blip r:embed="rId2"/>
          <a:stretch>
            <a:fillRect/>
          </a:stretch>
        </p:blipFill>
        <p:spPr>
          <a:xfrm>
            <a:off x="5444066" y="4288721"/>
            <a:ext cx="6655874" cy="2323603"/>
          </a:xfrm>
          <a:prstGeom prst="rect">
            <a:avLst/>
          </a:prstGeom>
        </p:spPr>
      </p:pic>
      <p:sp>
        <p:nvSpPr>
          <p:cNvPr id="5" name="Down Arrow 4"/>
          <p:cNvSpPr/>
          <p:nvPr/>
        </p:nvSpPr>
        <p:spPr>
          <a:xfrm>
            <a:off x="7696199" y="4314857"/>
            <a:ext cx="211667" cy="6265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87670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Example for PM sensors:</a:t>
            </a:r>
          </a:p>
          <a:p>
            <a:pPr lvl="1"/>
            <a:r>
              <a:rPr lang="en-US" dirty="0"/>
              <a:t>Sensor PM, Temperature, and relative humidity are generally good variables that tend to give good agreement with reference monitors</a:t>
            </a:r>
          </a:p>
          <a:p>
            <a:pPr lvl="2"/>
            <a:r>
              <a:rPr lang="en-US" dirty="0"/>
              <a:t>So a linear calibration model would be: </a:t>
            </a:r>
          </a:p>
          <a:p>
            <a:pPr lvl="2"/>
            <a:endParaRPr lang="en-US" dirty="0"/>
          </a:p>
          <a:p>
            <a:pPr lvl="2"/>
            <a:endParaRPr lang="en-US" dirty="0"/>
          </a:p>
          <a:p>
            <a:pPr marL="914400" lvl="2" indent="0">
              <a:buNone/>
            </a:pPr>
            <a:endParaRPr lang="en-US" dirty="0"/>
          </a:p>
          <a:p>
            <a:pPr lvl="2"/>
            <a:endParaRPr lang="en-US" dirty="0"/>
          </a:p>
        </p:txBody>
      </p:sp>
      <p:sp>
        <p:nvSpPr>
          <p:cNvPr id="3" name="Title 2"/>
          <p:cNvSpPr>
            <a:spLocks noGrp="1"/>
          </p:cNvSpPr>
          <p:nvPr>
            <p:ph type="title"/>
          </p:nvPr>
        </p:nvSpPr>
        <p:spPr/>
        <p:txBody>
          <a:bodyPr/>
          <a:lstStyle/>
          <a:p>
            <a:r>
              <a:rPr lang="en-US" dirty="0"/>
              <a:t>Calibration Models - Variables</a:t>
            </a:r>
          </a:p>
        </p:txBody>
      </p:sp>
      <mc:AlternateContent xmlns:mc="http://schemas.openxmlformats.org/markup-compatibility/2006">
        <mc:Choice xmlns:a14="http://schemas.microsoft.com/office/drawing/2010/main" Requires="a14">
          <p:sp>
            <p:nvSpPr>
              <p:cNvPr id="5" name="TextBox 4"/>
              <p:cNvSpPr txBox="1"/>
              <p:nvPr/>
            </p:nvSpPr>
            <p:spPr>
              <a:xfrm>
                <a:off x="3025384" y="2925657"/>
                <a:ext cx="6141232"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𝑃𝑀</m:t>
                          </m:r>
                        </m:e>
                        <m:sub>
                          <m:r>
                            <a:rPr lang="en-US" sz="2400" b="0" i="1" smtClean="0">
                              <a:latin typeface="Cambria Math" panose="02040503050406030204" pitchFamily="18" charset="0"/>
                            </a:rPr>
                            <m:t>𝑟𝑒𝑓𝑒𝑟𝑒𝑛𝑐𝑒</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𝑃𝑀</m:t>
                          </m:r>
                        </m:e>
                        <m:sub>
                          <m:r>
                            <a:rPr lang="en-US" sz="2400" b="0" i="1" smtClean="0">
                              <a:latin typeface="Cambria Math" panose="02040503050406030204" pitchFamily="18" charset="0"/>
                            </a:rPr>
                            <m:t>𝐿𝐶𝑆</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𝑅𝐻</m:t>
                      </m:r>
                      <m:r>
                        <a:rPr lang="en-US" sz="2400" b="0" i="1" smtClean="0">
                          <a:latin typeface="Cambria Math" panose="02040503050406030204" pitchFamily="18" charset="0"/>
                        </a:rPr>
                        <m:t>+</m:t>
                      </m:r>
                      <m:r>
                        <a:rPr lang="en-US" sz="2400" b="0" i="1" smtClean="0">
                          <a:latin typeface="Cambria Math" panose="02040503050406030204" pitchFamily="18" charset="0"/>
                        </a:rPr>
                        <m:t>𝑑</m:t>
                      </m:r>
                    </m:oMath>
                  </m:oMathPara>
                </a14:m>
                <a:endParaRPr 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3025384" y="2925657"/>
                <a:ext cx="6141232" cy="398955"/>
              </a:xfrm>
              <a:prstGeom prst="rect">
                <a:avLst/>
              </a:prstGeom>
              <a:blipFill>
                <a:blip r:embed="rId2"/>
                <a:stretch>
                  <a:fillRect l="-620" r="-620" b="-28125"/>
                </a:stretch>
              </a:blipFill>
            </p:spPr>
            <p:txBody>
              <a:bodyPr/>
              <a:lstStyle/>
              <a:p>
                <a:r>
                  <a:rPr lang="en-US">
                    <a:noFill/>
                  </a:rPr>
                  <a:t> </a:t>
                </a:r>
              </a:p>
            </p:txBody>
          </p:sp>
        </mc:Fallback>
      </mc:AlternateContent>
    </p:spTree>
    <p:extLst>
      <p:ext uri="{BB962C8B-B14F-4D97-AF65-F5344CB8AC3E}">
        <p14:creationId xmlns:p14="http://schemas.microsoft.com/office/powerpoint/2010/main" val="552899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D8B7-D605-014E-AF03-5E51CB176EB5}"/>
              </a:ext>
            </a:extLst>
          </p:cNvPr>
          <p:cNvSpPr>
            <a:spLocks noGrp="1"/>
          </p:cNvSpPr>
          <p:nvPr>
            <p:ph type="title"/>
          </p:nvPr>
        </p:nvSpPr>
        <p:spPr/>
        <p:txBody>
          <a:bodyPr/>
          <a:lstStyle/>
          <a:p>
            <a:r>
              <a:rPr lang="en-US" dirty="0"/>
              <a:t>High quality air pollution data is sparse globally</a:t>
            </a:r>
          </a:p>
        </p:txBody>
      </p:sp>
      <p:sp>
        <p:nvSpPr>
          <p:cNvPr id="4" name="Slide Number Placeholder 3">
            <a:extLst>
              <a:ext uri="{FF2B5EF4-FFF2-40B4-BE49-F238E27FC236}">
                <a16:creationId xmlns:a16="http://schemas.microsoft.com/office/drawing/2014/main" id="{8847856C-F112-6E4D-B6AE-251B2827728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4F63FA-BE45-AC47-BCEE-A4BD7BF84FC1}"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12FC51AD-7554-1F48-B171-49B7107CEC44}"/>
              </a:ext>
            </a:extLst>
          </p:cNvPr>
          <p:cNvSpPr txBox="1"/>
          <p:nvPr/>
        </p:nvSpPr>
        <p:spPr>
          <a:xfrm>
            <a:off x="-23567" y="6468012"/>
            <a:ext cx="356910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Raheja et al. (2025)</a:t>
            </a:r>
          </a:p>
        </p:txBody>
      </p:sp>
      <p:sp>
        <p:nvSpPr>
          <p:cNvPr id="3" name="Rectangle 2">
            <a:extLst>
              <a:ext uri="{FF2B5EF4-FFF2-40B4-BE49-F238E27FC236}">
                <a16:creationId xmlns:a16="http://schemas.microsoft.com/office/drawing/2014/main" id="{3DF8B363-670C-7D4B-B4AA-A40BE771FCD7}"/>
              </a:ext>
            </a:extLst>
          </p:cNvPr>
          <p:cNvSpPr/>
          <p:nvPr/>
        </p:nvSpPr>
        <p:spPr>
          <a:xfrm>
            <a:off x="5970264" y="3311353"/>
            <a:ext cx="237566" cy="369332"/>
          </a:xfrm>
          <a:prstGeom prst="rect">
            <a:avLst/>
          </a:prstGeom>
        </p:spPr>
        <p:txBody>
          <a:bodyPr wrap="square">
            <a:spAutoFit/>
          </a:bodyPr>
          <a:lstStyle/>
          <a:p>
            <a:r>
              <a:rPr lang="en-US" dirty="0"/>
              <a:t> </a:t>
            </a:r>
          </a:p>
        </p:txBody>
      </p:sp>
      <p:pic>
        <p:nvPicPr>
          <p:cNvPr id="2050" name="Picture 2">
            <a:extLst>
              <a:ext uri="{FF2B5EF4-FFF2-40B4-BE49-F238E27FC236}">
                <a16:creationId xmlns:a16="http://schemas.microsoft.com/office/drawing/2014/main" id="{08994211-5CC9-5045-B1F4-6FAD20A68B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30" t="32242" r="1003" b="4825"/>
          <a:stretch/>
        </p:blipFill>
        <p:spPr bwMode="auto">
          <a:xfrm>
            <a:off x="1044145" y="1197646"/>
            <a:ext cx="10070757" cy="523099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40.png">
            <a:extLst>
              <a:ext uri="{FF2B5EF4-FFF2-40B4-BE49-F238E27FC236}">
                <a16:creationId xmlns:a16="http://schemas.microsoft.com/office/drawing/2014/main" id="{AE93B1D3-75AB-8E42-A004-E8A0AC1411BC}"/>
              </a:ext>
            </a:extLst>
          </p:cNvPr>
          <p:cNvPicPr/>
          <p:nvPr/>
        </p:nvPicPr>
        <p:blipFill rotWithShape="1">
          <a:blip r:embed="rId3"/>
          <a:srcRect l="76533" t="13607" r="1394" b="69217"/>
          <a:stretch/>
        </p:blipFill>
        <p:spPr>
          <a:xfrm>
            <a:off x="1180029" y="4253306"/>
            <a:ext cx="2143939" cy="866238"/>
          </a:xfrm>
          <a:prstGeom prst="rect">
            <a:avLst/>
          </a:prstGeom>
          <a:ln/>
        </p:spPr>
      </p:pic>
      <p:sp>
        <p:nvSpPr>
          <p:cNvPr id="5" name="TextBox 4">
            <a:extLst>
              <a:ext uri="{FF2B5EF4-FFF2-40B4-BE49-F238E27FC236}">
                <a16:creationId xmlns:a16="http://schemas.microsoft.com/office/drawing/2014/main" id="{A0198041-9F49-BD46-8BD9-99D06BDE986D}"/>
              </a:ext>
            </a:extLst>
          </p:cNvPr>
          <p:cNvSpPr txBox="1"/>
          <p:nvPr/>
        </p:nvSpPr>
        <p:spPr>
          <a:xfrm>
            <a:off x="1751548" y="959218"/>
            <a:ext cx="9363354" cy="369332"/>
          </a:xfrm>
          <a:prstGeom prst="rect">
            <a:avLst/>
          </a:prstGeom>
          <a:noFill/>
        </p:spPr>
        <p:txBody>
          <a:bodyPr wrap="square" rtlCol="0">
            <a:spAutoFit/>
          </a:bodyPr>
          <a:lstStyle/>
          <a:p>
            <a:r>
              <a:rPr lang="en-US" dirty="0"/>
              <a:t>PM</a:t>
            </a:r>
            <a:r>
              <a:rPr lang="en-US" baseline="-25000" dirty="0"/>
              <a:t>2.5</a:t>
            </a:r>
            <a:r>
              <a:rPr lang="en-US" dirty="0"/>
              <a:t> (fine particulate matter) monitors per million people, 2022 (data from </a:t>
            </a:r>
            <a:r>
              <a:rPr lang="en-US" dirty="0" err="1"/>
              <a:t>OpenAQ</a:t>
            </a:r>
            <a:r>
              <a:rPr lang="en-US" dirty="0"/>
              <a:t>)</a:t>
            </a:r>
          </a:p>
        </p:txBody>
      </p:sp>
      <p:sp>
        <p:nvSpPr>
          <p:cNvPr id="7" name="TextBox 6">
            <a:extLst>
              <a:ext uri="{FF2B5EF4-FFF2-40B4-BE49-F238E27FC236}">
                <a16:creationId xmlns:a16="http://schemas.microsoft.com/office/drawing/2014/main" id="{C5DBF28E-931A-964F-681B-02FDFF56786D}"/>
              </a:ext>
            </a:extLst>
          </p:cNvPr>
          <p:cNvSpPr txBox="1"/>
          <p:nvPr/>
        </p:nvSpPr>
        <p:spPr>
          <a:xfrm>
            <a:off x="3064475" y="6321378"/>
            <a:ext cx="6969211" cy="461665"/>
          </a:xfrm>
          <a:prstGeom prst="rect">
            <a:avLst/>
          </a:prstGeom>
          <a:noFill/>
        </p:spPr>
        <p:txBody>
          <a:bodyPr wrap="square" rtlCol="0">
            <a:spAutoFit/>
          </a:bodyPr>
          <a:lstStyle/>
          <a:p>
            <a:r>
              <a:rPr lang="en-US" sz="2400" b="1" u="sng" dirty="0"/>
              <a:t>“You can’t manage what you don’t measure”</a:t>
            </a:r>
          </a:p>
        </p:txBody>
      </p:sp>
    </p:spTree>
    <p:extLst>
      <p:ext uri="{BB962C8B-B14F-4D97-AF65-F5344CB8AC3E}">
        <p14:creationId xmlns:p14="http://schemas.microsoft.com/office/powerpoint/2010/main" val="3932462886"/>
      </p:ext>
    </p:extLst>
  </p:cSld>
  <p:clrMapOvr>
    <a:masterClrMapping/>
  </p:clrMapOvr>
  <mc:AlternateContent xmlns:mc="http://schemas.openxmlformats.org/markup-compatibility/2006" xmlns:p14="http://schemas.microsoft.com/office/powerpoint/2010/main">
    <mc:Choice Requires="p14">
      <p:transition spd="slow" p14:dur="2000" advTm="57987"/>
    </mc:Choice>
    <mc:Fallback xmlns="">
      <p:transition spd="slow" advTm="579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Calibration Models - Validation</a:t>
            </a:r>
          </a:p>
        </p:txBody>
      </p:sp>
      <p:sp>
        <p:nvSpPr>
          <p:cNvPr id="2" name="Content Placeholder 1"/>
          <p:cNvSpPr>
            <a:spLocks noGrp="1"/>
          </p:cNvSpPr>
          <p:nvPr>
            <p:ph idx="1"/>
          </p:nvPr>
        </p:nvSpPr>
        <p:spPr>
          <a:xfrm>
            <a:off x="397933" y="1124479"/>
            <a:ext cx="11396134" cy="4609042"/>
          </a:xfrm>
        </p:spPr>
        <p:txBody>
          <a:bodyPr/>
          <a:lstStyle/>
          <a:p>
            <a:r>
              <a:rPr lang="en-US" dirty="0"/>
              <a:t>K-fold cross validation – used to make sure that a model (and input variables) that you selected performs well without being biased</a:t>
            </a:r>
          </a:p>
          <a:p>
            <a:endParaRPr lang="en-US" dirty="0"/>
          </a:p>
          <a:p>
            <a:pPr lvl="1"/>
            <a:r>
              <a:rPr lang="en-US" dirty="0"/>
              <a:t>Easy to do – some data from the collocation is reserved (testing data) and not used </a:t>
            </a:r>
          </a:p>
          <a:p>
            <a:pPr lvl="2"/>
            <a:r>
              <a:rPr lang="en-US" dirty="0"/>
              <a:t>The model is tested on that data and performance is recorded</a:t>
            </a:r>
          </a:p>
          <a:p>
            <a:pPr lvl="2"/>
            <a:r>
              <a:rPr lang="en-US" dirty="0"/>
              <a:t>A different subset of testing data is then selected and performance recorded on that.</a:t>
            </a:r>
          </a:p>
          <a:p>
            <a:pPr lvl="2"/>
            <a:r>
              <a:rPr lang="en-US" dirty="0"/>
              <a:t>Repeat k times</a:t>
            </a:r>
          </a:p>
        </p:txBody>
      </p:sp>
      <p:pic>
        <p:nvPicPr>
          <p:cNvPr id="5" name="Picture 4" descr="A diagram of k-fold cross validation, including training data and testing data. "/>
          <p:cNvPicPr/>
          <p:nvPr/>
        </p:nvPicPr>
        <p:blipFill>
          <a:blip r:embed="rId2"/>
          <a:stretch>
            <a:fillRect/>
          </a:stretch>
        </p:blipFill>
        <p:spPr>
          <a:xfrm>
            <a:off x="3242733" y="4199709"/>
            <a:ext cx="6249610" cy="2495838"/>
          </a:xfrm>
          <a:prstGeom prst="rect">
            <a:avLst/>
          </a:prstGeom>
        </p:spPr>
      </p:pic>
    </p:spTree>
    <p:extLst>
      <p:ext uri="{BB962C8B-B14F-4D97-AF65-F5344CB8AC3E}">
        <p14:creationId xmlns:p14="http://schemas.microsoft.com/office/powerpoint/2010/main" val="919057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 validation and performance</a:t>
            </a:r>
          </a:p>
        </p:txBody>
      </p:sp>
      <p:sp>
        <p:nvSpPr>
          <p:cNvPr id="2" name="Content Placeholder 1"/>
          <p:cNvSpPr>
            <a:spLocks noGrp="1"/>
          </p:cNvSpPr>
          <p:nvPr>
            <p:ph idx="1"/>
          </p:nvPr>
        </p:nvSpPr>
        <p:spPr/>
        <p:txBody>
          <a:bodyPr/>
          <a:lstStyle/>
          <a:p>
            <a:r>
              <a:rPr lang="en-US" dirty="0"/>
              <a:t>These are largely independent of what statistical method you choose (linear regression or machine learning)</a:t>
            </a:r>
          </a:p>
          <a:p>
            <a:r>
              <a:rPr lang="en-US" dirty="0"/>
              <a:t>Correlation – R or R</a:t>
            </a:r>
            <a:r>
              <a:rPr lang="en-US" baseline="30000" dirty="0"/>
              <a:t>2 </a:t>
            </a:r>
            <a:r>
              <a:rPr lang="en-US" dirty="0"/>
              <a:t>gives strength of association between two variables</a:t>
            </a:r>
          </a:p>
          <a:p>
            <a:r>
              <a:rPr lang="en-US" dirty="0"/>
              <a:t>Bias or error:</a:t>
            </a:r>
          </a:p>
          <a:p>
            <a:pPr lvl="1"/>
            <a:r>
              <a:rPr lang="en-US" dirty="0"/>
              <a:t>Mean Absolute Error (MAE) or Root Mean Square Error (RMSE) </a:t>
            </a:r>
          </a:p>
          <a:p>
            <a:pPr lvl="1"/>
            <a:r>
              <a:rPr lang="en-US" dirty="0"/>
              <a:t>Normalization is important so result</a:t>
            </a:r>
          </a:p>
          <a:p>
            <a:pPr marL="457200" lvl="1" indent="0">
              <a:buNone/>
            </a:pPr>
            <a:r>
              <a:rPr lang="en-US" dirty="0"/>
              <a:t>	is comparable. </a:t>
            </a:r>
            <a:r>
              <a:rPr lang="en-US" dirty="0" err="1"/>
              <a:t>CvMAE</a:t>
            </a:r>
            <a:r>
              <a:rPr lang="en-US" dirty="0"/>
              <a:t> </a:t>
            </a:r>
          </a:p>
          <a:p>
            <a:pPr marL="457200" lvl="1" indent="0">
              <a:buNone/>
            </a:pPr>
            <a:r>
              <a:rPr lang="en-US" dirty="0"/>
              <a:t>	(Coefficient of Variation of MAE) </a:t>
            </a:r>
          </a:p>
          <a:p>
            <a:pPr marL="457200" lvl="1" indent="0">
              <a:buNone/>
            </a:pPr>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248009BA-0661-FBC8-72B5-3697D532E131}"/>
              </a:ext>
            </a:extLst>
          </p:cNvPr>
          <p:cNvPicPr>
            <a:picLocks noChangeAspect="1"/>
          </p:cNvPicPr>
          <p:nvPr/>
        </p:nvPicPr>
        <p:blipFill>
          <a:blip r:embed="rId3"/>
          <a:stretch>
            <a:fillRect/>
          </a:stretch>
        </p:blipFill>
        <p:spPr>
          <a:xfrm>
            <a:off x="6483931" y="3852450"/>
            <a:ext cx="5098469" cy="2788225"/>
          </a:xfrm>
          <a:prstGeom prst="rect">
            <a:avLst/>
          </a:prstGeom>
        </p:spPr>
      </p:pic>
    </p:spTree>
    <p:extLst>
      <p:ext uri="{BB962C8B-B14F-4D97-AF65-F5344CB8AC3E}">
        <p14:creationId xmlns:p14="http://schemas.microsoft.com/office/powerpoint/2010/main" val="2918949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1683" y="1234670"/>
            <a:ext cx="7337827" cy="4617682"/>
          </a:xfrm>
        </p:spPr>
        <p:txBody>
          <a:bodyPr>
            <a:normAutofit fontScale="77500" lnSpcReduction="20000"/>
          </a:bodyPr>
          <a:lstStyle/>
          <a:p>
            <a:r>
              <a:rPr lang="en-US" dirty="0"/>
              <a:t>Mean normalized Bias:</a:t>
            </a:r>
          </a:p>
          <a:p>
            <a:pPr lvl="1"/>
            <a:r>
              <a:rPr lang="en-US" dirty="0"/>
              <a:t>Gives an impression of the long-term accuracy and/or stability of the measurements</a:t>
            </a:r>
          </a:p>
          <a:p>
            <a:pPr lvl="1"/>
            <a:r>
              <a:rPr lang="en-US" dirty="0">
                <a:solidFill>
                  <a:srgbClr val="FF0000"/>
                </a:solidFill>
              </a:rPr>
              <a:t>Lower is better</a:t>
            </a:r>
          </a:p>
          <a:p>
            <a:pPr lvl="1"/>
            <a:endParaRPr lang="en-US" dirty="0"/>
          </a:p>
          <a:p>
            <a:r>
              <a:rPr lang="en-US" dirty="0"/>
              <a:t>Pearson R:</a:t>
            </a:r>
          </a:p>
          <a:p>
            <a:pPr lvl="1"/>
            <a:r>
              <a:rPr lang="en-US" dirty="0"/>
              <a:t>Measure of correlation between observed and modeled values</a:t>
            </a:r>
          </a:p>
          <a:p>
            <a:pPr lvl="1"/>
            <a:r>
              <a:rPr lang="en-US" dirty="0">
                <a:solidFill>
                  <a:srgbClr val="00B050"/>
                </a:solidFill>
              </a:rPr>
              <a:t>Higher is better</a:t>
            </a:r>
          </a:p>
          <a:p>
            <a:pPr lvl="1"/>
            <a:endParaRPr lang="en-US" dirty="0"/>
          </a:p>
          <a:p>
            <a:r>
              <a:rPr lang="en-US" dirty="0"/>
              <a:t>Bias-Corrected Coefficient of Variation of the Mean Absolute Error (CvMAE)</a:t>
            </a:r>
          </a:p>
          <a:p>
            <a:pPr lvl="1"/>
            <a:r>
              <a:rPr lang="en-US" dirty="0"/>
              <a:t>Measure of precision of model, normalized by mean and corrected for bias to account for different scales of gas/PM concentrations that models are built on</a:t>
            </a:r>
          </a:p>
          <a:p>
            <a:pPr lvl="1"/>
            <a:r>
              <a:rPr lang="en-US" dirty="0">
                <a:solidFill>
                  <a:srgbClr val="FF0000"/>
                </a:solidFill>
              </a:rPr>
              <a:t>Lower is better</a:t>
            </a:r>
          </a:p>
          <a:p>
            <a:endParaRPr lang="en-US" dirty="0"/>
          </a:p>
        </p:txBody>
      </p:sp>
      <p:sp>
        <p:nvSpPr>
          <p:cNvPr id="3" name="Title 2"/>
          <p:cNvSpPr>
            <a:spLocks noGrp="1"/>
          </p:cNvSpPr>
          <p:nvPr>
            <p:ph type="title"/>
          </p:nvPr>
        </p:nvSpPr>
        <p:spPr/>
        <p:txBody>
          <a:bodyPr/>
          <a:lstStyle/>
          <a:p>
            <a:r>
              <a:rPr lang="en-US" dirty="0"/>
              <a:t>Model Performance</a:t>
            </a:r>
          </a:p>
        </p:txBody>
      </p:sp>
      <p:pic>
        <p:nvPicPr>
          <p:cNvPr id="5" name="Picture 4"/>
          <p:cNvPicPr>
            <a:picLocks noChangeAspect="1"/>
          </p:cNvPicPr>
          <p:nvPr/>
        </p:nvPicPr>
        <p:blipFill>
          <a:blip r:embed="rId2"/>
          <a:stretch>
            <a:fillRect/>
          </a:stretch>
        </p:blipFill>
        <p:spPr>
          <a:xfrm>
            <a:off x="7293019" y="1223048"/>
            <a:ext cx="4898981" cy="4698076"/>
          </a:xfrm>
          <a:prstGeom prst="rect">
            <a:avLst/>
          </a:prstGeom>
        </p:spPr>
      </p:pic>
      <p:sp>
        <p:nvSpPr>
          <p:cNvPr id="6" name="Rounded Rectangle 5"/>
          <p:cNvSpPr/>
          <p:nvPr/>
        </p:nvSpPr>
        <p:spPr>
          <a:xfrm>
            <a:off x="8756074" y="4743642"/>
            <a:ext cx="759230" cy="543098"/>
          </a:xfrm>
          <a:prstGeom prst="roundRect">
            <a:avLst/>
          </a:prstGeom>
          <a:solidFill>
            <a:srgbClr val="5B9BD5">
              <a:alpha val="5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Ideal</a:t>
            </a:r>
          </a:p>
        </p:txBody>
      </p:sp>
      <p:sp>
        <p:nvSpPr>
          <p:cNvPr id="7" name="TextBox 6"/>
          <p:cNvSpPr txBox="1"/>
          <p:nvPr/>
        </p:nvSpPr>
        <p:spPr>
          <a:xfrm>
            <a:off x="9447105" y="6334780"/>
            <a:ext cx="2610196"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Malings</a:t>
            </a:r>
            <a:r>
              <a:rPr lang="en-US" sz="1400" dirty="0">
                <a:latin typeface="Times New Roman" panose="02020603050405020304" pitchFamily="18" charset="0"/>
                <a:cs typeface="Times New Roman" panose="02020603050405020304" pitchFamily="18" charset="0"/>
              </a:rPr>
              <a:t> et al., 2019 </a:t>
            </a:r>
          </a:p>
          <a:p>
            <a:r>
              <a:rPr lang="en-US" sz="1400" i="1" dirty="0">
                <a:latin typeface="Times New Roman" panose="02020603050405020304" pitchFamily="18" charset="0"/>
                <a:cs typeface="Times New Roman" panose="02020603050405020304" pitchFamily="18" charset="0"/>
              </a:rPr>
              <a:t>Atmos. Meas. Tech.</a:t>
            </a:r>
          </a:p>
        </p:txBody>
      </p:sp>
    </p:spTree>
    <p:extLst>
      <p:ext uri="{BB962C8B-B14F-4D97-AF65-F5344CB8AC3E}">
        <p14:creationId xmlns:p14="http://schemas.microsoft.com/office/powerpoint/2010/main" val="2663879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6491-87DA-5074-292F-3FBCD8820C73}"/>
              </a:ext>
            </a:extLst>
          </p:cNvPr>
          <p:cNvSpPr>
            <a:spLocks noGrp="1"/>
          </p:cNvSpPr>
          <p:nvPr>
            <p:ph type="title"/>
          </p:nvPr>
        </p:nvSpPr>
        <p:spPr/>
        <p:txBody>
          <a:bodyPr/>
          <a:lstStyle/>
          <a:p>
            <a:r>
              <a:rPr lang="en-US" dirty="0"/>
              <a:t>Real-world example – Accra, Ghana</a:t>
            </a:r>
          </a:p>
        </p:txBody>
      </p:sp>
      <p:sp>
        <p:nvSpPr>
          <p:cNvPr id="3" name="Content Placeholder 2">
            <a:extLst>
              <a:ext uri="{FF2B5EF4-FFF2-40B4-BE49-F238E27FC236}">
                <a16:creationId xmlns:a16="http://schemas.microsoft.com/office/drawing/2014/main" id="{CBEC5EA5-26F4-30EE-9A70-77665B23F5C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B4134E-08BF-598C-D5D1-317D59BEFF83}"/>
              </a:ext>
            </a:extLst>
          </p:cNvPr>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23</a:t>
            </a:fld>
            <a:endParaRPr lang="en-US">
              <a:solidFill>
                <a:prstClr val="black">
                  <a:tint val="75000"/>
                </a:prstClr>
              </a:solidFill>
              <a:latin typeface="Calibri"/>
            </a:endParaRPr>
          </a:p>
        </p:txBody>
      </p:sp>
      <p:sp>
        <p:nvSpPr>
          <p:cNvPr id="5" name="Slide Number Placeholder 3">
            <a:extLst>
              <a:ext uri="{FF2B5EF4-FFF2-40B4-BE49-F238E27FC236}">
                <a16:creationId xmlns:a16="http://schemas.microsoft.com/office/drawing/2014/main" id="{21FD31F6-4424-1C8D-C2F8-4A0066AFAA7B}"/>
              </a:ext>
            </a:extLst>
          </p:cNvPr>
          <p:cNvSpPr txBox="1">
            <a:spLocks/>
          </p:cNvSpPr>
          <p:nvPr/>
        </p:nvSpPr>
        <p:spPr>
          <a:xfrm>
            <a:off x="8737600" y="6356370"/>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4F63FA-BE45-AC47-BCEE-A4BD7BF84FC1}" type="slidenum">
              <a:rPr lang="en-US" smtClean="0">
                <a:solidFill>
                  <a:prstClr val="black">
                    <a:tint val="75000"/>
                  </a:prstClr>
                </a:solidFill>
                <a:latin typeface="Calibri"/>
              </a:rPr>
              <a:pPr/>
              <a:t>23</a:t>
            </a:fld>
            <a:endParaRPr lang="en-US">
              <a:solidFill>
                <a:prstClr val="black">
                  <a:tint val="75000"/>
                </a:prstClr>
              </a:solidFill>
              <a:latin typeface="Calibri"/>
            </a:endParaRPr>
          </a:p>
        </p:txBody>
      </p:sp>
      <p:pic>
        <p:nvPicPr>
          <p:cNvPr id="6" name="Picture 5">
            <a:extLst>
              <a:ext uri="{FF2B5EF4-FFF2-40B4-BE49-F238E27FC236}">
                <a16:creationId xmlns:a16="http://schemas.microsoft.com/office/drawing/2014/main" id="{A6FCB24F-74EE-B0C5-90DC-39AF193EF7A4}"/>
              </a:ext>
            </a:extLst>
          </p:cNvPr>
          <p:cNvPicPr>
            <a:picLocks noChangeAspect="1"/>
          </p:cNvPicPr>
          <p:nvPr/>
        </p:nvPicPr>
        <p:blipFill rotWithShape="1">
          <a:blip r:embed="rId2"/>
          <a:srcRect l="2462" t="4215" r="2603"/>
          <a:stretch/>
        </p:blipFill>
        <p:spPr>
          <a:xfrm>
            <a:off x="219456" y="1117391"/>
            <a:ext cx="7412736" cy="5392884"/>
          </a:xfrm>
          <a:prstGeom prst="rect">
            <a:avLst/>
          </a:prstGeom>
        </p:spPr>
      </p:pic>
      <p:sp>
        <p:nvSpPr>
          <p:cNvPr id="7" name="TextBox 6">
            <a:extLst>
              <a:ext uri="{FF2B5EF4-FFF2-40B4-BE49-F238E27FC236}">
                <a16:creationId xmlns:a16="http://schemas.microsoft.com/office/drawing/2014/main" id="{CA6665FC-A9FE-8A2E-C6BA-C73DD52B95AE}"/>
              </a:ext>
            </a:extLst>
          </p:cNvPr>
          <p:cNvSpPr txBox="1"/>
          <p:nvPr/>
        </p:nvSpPr>
        <p:spPr>
          <a:xfrm>
            <a:off x="0" y="6510275"/>
            <a:ext cx="3776811" cy="307777"/>
          </a:xfrm>
          <a:prstGeom prst="rect">
            <a:avLst/>
          </a:prstGeom>
          <a:noFill/>
        </p:spPr>
        <p:txBody>
          <a:bodyPr wrap="square" rtlCol="0">
            <a:spAutoFit/>
          </a:bodyPr>
          <a:lstStyle/>
          <a:p>
            <a:r>
              <a:rPr lang="en-US" sz="1400" dirty="0"/>
              <a:t>Raheja et al. (2023) </a:t>
            </a:r>
            <a:r>
              <a:rPr lang="en-US" sz="1400" i="1" dirty="0"/>
              <a:t>ES&amp;T</a:t>
            </a:r>
          </a:p>
        </p:txBody>
      </p:sp>
      <p:graphicFrame>
        <p:nvGraphicFramePr>
          <p:cNvPr id="8" name="Table 7">
            <a:extLst>
              <a:ext uri="{FF2B5EF4-FFF2-40B4-BE49-F238E27FC236}">
                <a16:creationId xmlns:a16="http://schemas.microsoft.com/office/drawing/2014/main" id="{2290D352-3500-22B7-82E4-6A861A709245}"/>
              </a:ext>
            </a:extLst>
          </p:cNvPr>
          <p:cNvGraphicFramePr>
            <a:graphicFrameLocks noGrp="1"/>
          </p:cNvGraphicFramePr>
          <p:nvPr/>
        </p:nvGraphicFramePr>
        <p:xfrm>
          <a:off x="7524369" y="1647762"/>
          <a:ext cx="4448175" cy="1976120"/>
        </p:xfrm>
        <a:graphic>
          <a:graphicData uri="http://schemas.openxmlformats.org/drawingml/2006/table">
            <a:tbl>
              <a:tblPr/>
              <a:tblGrid>
                <a:gridCol w="800100">
                  <a:extLst>
                    <a:ext uri="{9D8B030D-6E8A-4147-A177-3AD203B41FA5}">
                      <a16:colId xmlns:a16="http://schemas.microsoft.com/office/drawing/2014/main" val="2284910981"/>
                    </a:ext>
                  </a:extLst>
                </a:gridCol>
                <a:gridCol w="600075">
                  <a:extLst>
                    <a:ext uri="{9D8B030D-6E8A-4147-A177-3AD203B41FA5}">
                      <a16:colId xmlns:a16="http://schemas.microsoft.com/office/drawing/2014/main" val="2602441177"/>
                    </a:ext>
                  </a:extLst>
                </a:gridCol>
                <a:gridCol w="609600">
                  <a:extLst>
                    <a:ext uri="{9D8B030D-6E8A-4147-A177-3AD203B41FA5}">
                      <a16:colId xmlns:a16="http://schemas.microsoft.com/office/drawing/2014/main" val="307712863"/>
                    </a:ext>
                  </a:extLst>
                </a:gridCol>
                <a:gridCol w="609600">
                  <a:extLst>
                    <a:ext uri="{9D8B030D-6E8A-4147-A177-3AD203B41FA5}">
                      <a16:colId xmlns:a16="http://schemas.microsoft.com/office/drawing/2014/main" val="1702163756"/>
                    </a:ext>
                  </a:extLst>
                </a:gridCol>
                <a:gridCol w="609600">
                  <a:extLst>
                    <a:ext uri="{9D8B030D-6E8A-4147-A177-3AD203B41FA5}">
                      <a16:colId xmlns:a16="http://schemas.microsoft.com/office/drawing/2014/main" val="1830441771"/>
                    </a:ext>
                  </a:extLst>
                </a:gridCol>
                <a:gridCol w="609600">
                  <a:extLst>
                    <a:ext uri="{9D8B030D-6E8A-4147-A177-3AD203B41FA5}">
                      <a16:colId xmlns:a16="http://schemas.microsoft.com/office/drawing/2014/main" val="1097137770"/>
                    </a:ext>
                  </a:extLst>
                </a:gridCol>
                <a:gridCol w="609600">
                  <a:extLst>
                    <a:ext uri="{9D8B030D-6E8A-4147-A177-3AD203B41FA5}">
                      <a16:colId xmlns:a16="http://schemas.microsoft.com/office/drawing/2014/main" val="2115590186"/>
                    </a:ext>
                  </a:extLst>
                </a:gridCol>
              </a:tblGrid>
              <a:tr h="279400">
                <a:tc>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Model</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3F3"/>
                    </a:solidFill>
                  </a:tcPr>
                </a:tc>
                <a:tc gridSpan="2">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Purple Air</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2E9"/>
                    </a:solidFill>
                  </a:tcPr>
                </a:tc>
                <a:tc hMerge="1">
                  <a:txBody>
                    <a:bodyPr/>
                    <a:lstStyle/>
                    <a:p>
                      <a:endParaRPr lang="en-US"/>
                    </a:p>
                  </a:txBody>
                  <a:tcPr/>
                </a:tc>
                <a:tc gridSpan="2">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Clarity</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hMerge="1">
                  <a:txBody>
                    <a:bodyPr/>
                    <a:lstStyle/>
                    <a:p>
                      <a:endParaRPr lang="en-US"/>
                    </a:p>
                  </a:txBody>
                  <a:tcPr/>
                </a:tc>
                <a:tc gridSpan="2">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Modulair</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AD3"/>
                    </a:solidFill>
                  </a:tcPr>
                </a:tc>
                <a:tc hMerge="1">
                  <a:txBody>
                    <a:bodyPr/>
                    <a:lstStyle/>
                    <a:p>
                      <a:endParaRPr lang="en-US"/>
                    </a:p>
                  </a:txBody>
                  <a:tcPr/>
                </a:tc>
                <a:extLst>
                  <a:ext uri="{0D108BD9-81ED-4DB2-BD59-A6C34878D82A}">
                    <a16:rowId xmlns:a16="http://schemas.microsoft.com/office/drawing/2014/main" val="1504051318"/>
                  </a:ext>
                </a:extLst>
              </a:tr>
              <a:tr h="0">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3F3"/>
                    </a:solidFill>
                  </a:tcPr>
                </a:tc>
                <a:tc>
                  <a:txBody>
                    <a:bodyPr/>
                    <a:lstStyle/>
                    <a:p>
                      <a:pPr algn="ctr" rtl="0" fontAlgn="t">
                        <a:spcBef>
                          <a:spcPts val="0"/>
                        </a:spcBef>
                        <a:spcAft>
                          <a:spcPts val="0"/>
                        </a:spcAft>
                      </a:pPr>
                      <a:r>
                        <a:rPr lang="en-US" sz="1100" b="1" i="1" u="none" strike="noStrike">
                          <a:solidFill>
                            <a:srgbClr val="000000"/>
                          </a:solidFill>
                          <a:effectLst/>
                          <a:latin typeface="Times New Roman" panose="02020603050405020304" pitchFamily="18" charset="0"/>
                        </a:rPr>
                        <a:t>R</a:t>
                      </a:r>
                      <a:r>
                        <a:rPr lang="en-US" sz="1100" b="1" i="1" u="none" strike="noStrike" baseline="30000">
                          <a:solidFill>
                            <a:srgbClr val="000000"/>
                          </a:solidFill>
                          <a:effectLst/>
                          <a:latin typeface="Times New Roman" panose="02020603050405020304" pitchFamily="18" charset="0"/>
                        </a:rPr>
                        <a:t>2</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2E9"/>
                    </a:solidFill>
                  </a:tcPr>
                </a:tc>
                <a:tc>
                  <a:txBody>
                    <a:bodyPr/>
                    <a:lstStyle/>
                    <a:p>
                      <a:pPr algn="ctr" rtl="0" fontAlgn="t">
                        <a:spcBef>
                          <a:spcPts val="0"/>
                        </a:spcBef>
                        <a:spcAft>
                          <a:spcPts val="0"/>
                        </a:spcAft>
                      </a:pPr>
                      <a:r>
                        <a:rPr lang="en-US" sz="1100" b="1" i="1" u="none" strike="noStrike">
                          <a:solidFill>
                            <a:srgbClr val="000000"/>
                          </a:solidFill>
                          <a:effectLst/>
                          <a:latin typeface="Times New Roman" panose="02020603050405020304" pitchFamily="18" charset="0"/>
                        </a:rPr>
                        <a:t>MAE (</a:t>
                      </a:r>
                      <a:r>
                        <a:rPr lang="el-GR" sz="1100" b="1" i="0" u="none" strike="noStrike">
                          <a:solidFill>
                            <a:srgbClr val="000000"/>
                          </a:solidFill>
                          <a:effectLst/>
                          <a:latin typeface="Times New Roman" panose="02020603050405020304" pitchFamily="18" charset="0"/>
                        </a:rPr>
                        <a:t>μ</a:t>
                      </a:r>
                      <a:r>
                        <a:rPr lang="en-US" sz="1100" b="1" i="0" u="none" strike="noStrike">
                          <a:solidFill>
                            <a:srgbClr val="000000"/>
                          </a:solidFill>
                          <a:effectLst/>
                          <a:latin typeface="Times New Roman" panose="02020603050405020304" pitchFamily="18" charset="0"/>
                        </a:rPr>
                        <a:t>g/m</a:t>
                      </a:r>
                      <a:r>
                        <a:rPr lang="en-US" sz="1100" b="1" i="0" u="none" strike="noStrike" baseline="30000">
                          <a:solidFill>
                            <a:srgbClr val="000000"/>
                          </a:solidFill>
                          <a:effectLst/>
                          <a:latin typeface="Times New Roman" panose="02020603050405020304" pitchFamily="18" charset="0"/>
                        </a:rPr>
                        <a:t>3</a:t>
                      </a:r>
                      <a:r>
                        <a:rPr lang="en-US" sz="1100" b="1" i="1" u="none" strike="noStrike">
                          <a:solidFill>
                            <a:srgbClr val="000000"/>
                          </a:solidFill>
                          <a:effectLst/>
                          <a:latin typeface="Times New Roman" panose="02020603050405020304" pitchFamily="18" charset="0"/>
                        </a:rPr>
                        <a:t>)</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2E9"/>
                    </a:solidFill>
                  </a:tcPr>
                </a:tc>
                <a:tc>
                  <a:txBody>
                    <a:bodyPr/>
                    <a:lstStyle/>
                    <a:p>
                      <a:pPr algn="ctr" rtl="0" fontAlgn="t">
                        <a:spcBef>
                          <a:spcPts val="0"/>
                        </a:spcBef>
                        <a:spcAft>
                          <a:spcPts val="0"/>
                        </a:spcAft>
                      </a:pPr>
                      <a:r>
                        <a:rPr lang="en-US" sz="1100" b="1" i="1" u="none" strike="noStrike">
                          <a:solidFill>
                            <a:srgbClr val="000000"/>
                          </a:solidFill>
                          <a:effectLst/>
                          <a:latin typeface="Times New Roman" panose="02020603050405020304" pitchFamily="18" charset="0"/>
                        </a:rPr>
                        <a:t>R</a:t>
                      </a:r>
                      <a:r>
                        <a:rPr lang="en-US" sz="1100" b="1" i="1" u="none" strike="noStrike" baseline="30000">
                          <a:solidFill>
                            <a:srgbClr val="000000"/>
                          </a:solidFill>
                          <a:effectLst/>
                          <a:latin typeface="Times New Roman" panose="02020603050405020304" pitchFamily="18" charset="0"/>
                        </a:rPr>
                        <a:t>2</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t">
                        <a:spcBef>
                          <a:spcPts val="0"/>
                        </a:spcBef>
                        <a:spcAft>
                          <a:spcPts val="0"/>
                        </a:spcAft>
                      </a:pPr>
                      <a:r>
                        <a:rPr lang="en-US" sz="1100" b="1" i="1" u="none" strike="noStrike">
                          <a:solidFill>
                            <a:srgbClr val="000000"/>
                          </a:solidFill>
                          <a:effectLst/>
                          <a:latin typeface="Times New Roman" panose="02020603050405020304" pitchFamily="18" charset="0"/>
                        </a:rPr>
                        <a:t>MAE (</a:t>
                      </a:r>
                      <a:r>
                        <a:rPr lang="el-GR" sz="1100" b="1" i="0" u="none" strike="noStrike">
                          <a:solidFill>
                            <a:srgbClr val="000000"/>
                          </a:solidFill>
                          <a:effectLst/>
                          <a:latin typeface="Times New Roman" panose="02020603050405020304" pitchFamily="18" charset="0"/>
                        </a:rPr>
                        <a:t>μ</a:t>
                      </a:r>
                      <a:r>
                        <a:rPr lang="en-US" sz="1100" b="1" i="0" u="none" strike="noStrike">
                          <a:solidFill>
                            <a:srgbClr val="000000"/>
                          </a:solidFill>
                          <a:effectLst/>
                          <a:latin typeface="Times New Roman" panose="02020603050405020304" pitchFamily="18" charset="0"/>
                        </a:rPr>
                        <a:t>g/m</a:t>
                      </a:r>
                      <a:r>
                        <a:rPr lang="en-US" sz="1100" b="1" i="0" u="none" strike="noStrike" baseline="30000">
                          <a:solidFill>
                            <a:srgbClr val="000000"/>
                          </a:solidFill>
                          <a:effectLst/>
                          <a:latin typeface="Times New Roman" panose="02020603050405020304" pitchFamily="18" charset="0"/>
                        </a:rPr>
                        <a:t>3</a:t>
                      </a:r>
                      <a:r>
                        <a:rPr lang="en-US" sz="1100" b="1" i="1" u="none" strike="noStrike">
                          <a:solidFill>
                            <a:srgbClr val="000000"/>
                          </a:solidFill>
                          <a:effectLst/>
                          <a:latin typeface="Times New Roman" panose="02020603050405020304" pitchFamily="18" charset="0"/>
                        </a:rPr>
                        <a:t>)</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t">
                        <a:spcBef>
                          <a:spcPts val="0"/>
                        </a:spcBef>
                        <a:spcAft>
                          <a:spcPts val="0"/>
                        </a:spcAft>
                      </a:pPr>
                      <a:r>
                        <a:rPr lang="en-US" sz="1100" b="1" i="1" u="none" strike="noStrike">
                          <a:solidFill>
                            <a:srgbClr val="000000"/>
                          </a:solidFill>
                          <a:effectLst/>
                          <a:latin typeface="Times New Roman" panose="02020603050405020304" pitchFamily="18" charset="0"/>
                        </a:rPr>
                        <a:t>R</a:t>
                      </a:r>
                      <a:r>
                        <a:rPr lang="en-US" sz="1100" b="1" i="1" u="none" strike="noStrike" baseline="30000">
                          <a:solidFill>
                            <a:srgbClr val="000000"/>
                          </a:solidFill>
                          <a:effectLst/>
                          <a:latin typeface="Times New Roman" panose="02020603050405020304" pitchFamily="18" charset="0"/>
                        </a:rPr>
                        <a:t>2</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AD3"/>
                    </a:solidFill>
                  </a:tcPr>
                </a:tc>
                <a:tc>
                  <a:txBody>
                    <a:bodyPr/>
                    <a:lstStyle/>
                    <a:p>
                      <a:pPr algn="ctr" rtl="0" fontAlgn="t">
                        <a:spcBef>
                          <a:spcPts val="0"/>
                        </a:spcBef>
                        <a:spcAft>
                          <a:spcPts val="0"/>
                        </a:spcAft>
                      </a:pPr>
                      <a:r>
                        <a:rPr lang="en-US" sz="1100" b="1" i="1" u="none" strike="noStrike">
                          <a:solidFill>
                            <a:srgbClr val="000000"/>
                          </a:solidFill>
                          <a:effectLst/>
                          <a:latin typeface="Times New Roman" panose="02020603050405020304" pitchFamily="18" charset="0"/>
                        </a:rPr>
                        <a:t>MAE (</a:t>
                      </a:r>
                      <a:r>
                        <a:rPr lang="el-GR" sz="1100" b="1" i="0" u="none" strike="noStrike">
                          <a:solidFill>
                            <a:srgbClr val="000000"/>
                          </a:solidFill>
                          <a:effectLst/>
                          <a:latin typeface="Times New Roman" panose="02020603050405020304" pitchFamily="18" charset="0"/>
                        </a:rPr>
                        <a:t>μ</a:t>
                      </a:r>
                      <a:r>
                        <a:rPr lang="en-US" sz="1100" b="1" i="0" u="none" strike="noStrike">
                          <a:solidFill>
                            <a:srgbClr val="000000"/>
                          </a:solidFill>
                          <a:effectLst/>
                          <a:latin typeface="Times New Roman" panose="02020603050405020304" pitchFamily="18" charset="0"/>
                        </a:rPr>
                        <a:t>g/m</a:t>
                      </a:r>
                      <a:r>
                        <a:rPr lang="en-US" sz="1100" b="1" i="0" u="none" strike="noStrike" baseline="30000">
                          <a:solidFill>
                            <a:srgbClr val="000000"/>
                          </a:solidFill>
                          <a:effectLst/>
                          <a:latin typeface="Times New Roman" panose="02020603050405020304" pitchFamily="18" charset="0"/>
                        </a:rPr>
                        <a:t>3</a:t>
                      </a:r>
                      <a:r>
                        <a:rPr lang="en-US" sz="1100" b="1" i="1" u="none" strike="noStrike">
                          <a:solidFill>
                            <a:srgbClr val="000000"/>
                          </a:solidFill>
                          <a:effectLst/>
                          <a:latin typeface="Times New Roman" panose="02020603050405020304" pitchFamily="18" charset="0"/>
                        </a:rPr>
                        <a:t>)</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AD3"/>
                    </a:solidFill>
                  </a:tcPr>
                </a:tc>
                <a:extLst>
                  <a:ext uri="{0D108BD9-81ED-4DB2-BD59-A6C34878D82A}">
                    <a16:rowId xmlns:a16="http://schemas.microsoft.com/office/drawing/2014/main" val="4043950015"/>
                  </a:ext>
                </a:extLst>
              </a:tr>
              <a:tr h="0">
                <a:tc>
                  <a:txBody>
                    <a:bodyPr/>
                    <a:lstStyle/>
                    <a:p>
                      <a:pPr algn="ctr" rtl="0" fontAlgn="t">
                        <a:spcBef>
                          <a:spcPts val="0"/>
                        </a:spcBef>
                        <a:spcAft>
                          <a:spcPts val="0"/>
                        </a:spcAft>
                      </a:pPr>
                      <a:r>
                        <a:rPr lang="en-US" sz="800" b="1" i="0" u="none" strike="noStrike">
                          <a:solidFill>
                            <a:srgbClr val="000000"/>
                          </a:solidFill>
                          <a:effectLst/>
                          <a:latin typeface="Times New Roman" panose="02020603050405020304" pitchFamily="18" charset="0"/>
                        </a:rPr>
                        <a:t>Manufacturer- Reported</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3F3"/>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0.82</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2E9"/>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4.54</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2E9"/>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0.69</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13.68</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0.84</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AD3"/>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3.04</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AD3"/>
                    </a:solidFill>
                  </a:tcPr>
                </a:tc>
                <a:extLst>
                  <a:ext uri="{0D108BD9-81ED-4DB2-BD59-A6C34878D82A}">
                    <a16:rowId xmlns:a16="http://schemas.microsoft.com/office/drawing/2014/main" val="1288871409"/>
                  </a:ext>
                </a:extLst>
              </a:tr>
              <a:tr h="0">
                <a:tc>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MLR</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0.87</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2E9"/>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1.96</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2E9"/>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0.74</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2.49</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0.86</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AD3"/>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2.15</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AD3"/>
                    </a:solidFill>
                  </a:tcPr>
                </a:tc>
                <a:extLst>
                  <a:ext uri="{0D108BD9-81ED-4DB2-BD59-A6C34878D82A}">
                    <a16:rowId xmlns:a16="http://schemas.microsoft.com/office/drawing/2014/main" val="3481990885"/>
                  </a:ext>
                </a:extLst>
              </a:tr>
              <a:tr h="0">
                <a:tc>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GMR </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0.89</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2E9"/>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1.76</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2E9"/>
                    </a:solidFill>
                  </a:tcPr>
                </a:tc>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0.79</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2.27</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0.87</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AD3"/>
                    </a:solidFill>
                  </a:tcPr>
                </a:tc>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1.89</a:t>
                      </a: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AD3"/>
                    </a:solidFill>
                  </a:tcPr>
                </a:tc>
                <a:extLst>
                  <a:ext uri="{0D108BD9-81ED-4DB2-BD59-A6C34878D82A}">
                    <a16:rowId xmlns:a16="http://schemas.microsoft.com/office/drawing/2014/main" val="2551307165"/>
                  </a:ext>
                </a:extLst>
              </a:tr>
            </a:tbl>
          </a:graphicData>
        </a:graphic>
      </p:graphicFrame>
      <p:sp>
        <p:nvSpPr>
          <p:cNvPr id="9" name="TextBox 8">
            <a:extLst>
              <a:ext uri="{FF2B5EF4-FFF2-40B4-BE49-F238E27FC236}">
                <a16:creationId xmlns:a16="http://schemas.microsoft.com/office/drawing/2014/main" id="{4E5F67DC-2456-1D21-0E0D-637E67E92460}"/>
              </a:ext>
            </a:extLst>
          </p:cNvPr>
          <p:cNvSpPr txBox="1"/>
          <p:nvPr/>
        </p:nvSpPr>
        <p:spPr>
          <a:xfrm>
            <a:off x="4655440" y="4414747"/>
            <a:ext cx="1574672" cy="369332"/>
          </a:xfrm>
          <a:prstGeom prst="rect">
            <a:avLst/>
          </a:prstGeom>
          <a:noFill/>
        </p:spPr>
        <p:txBody>
          <a:bodyPr wrap="square" rtlCol="0">
            <a:spAutoFit/>
          </a:bodyPr>
          <a:lstStyle/>
          <a:p>
            <a:r>
              <a:rPr lang="en-US" dirty="0" err="1"/>
              <a:t>Modulair</a:t>
            </a:r>
            <a:endParaRPr lang="en-US" dirty="0"/>
          </a:p>
        </p:txBody>
      </p:sp>
      <p:sp>
        <p:nvSpPr>
          <p:cNvPr id="10" name="TextBox 9">
            <a:extLst>
              <a:ext uri="{FF2B5EF4-FFF2-40B4-BE49-F238E27FC236}">
                <a16:creationId xmlns:a16="http://schemas.microsoft.com/office/drawing/2014/main" id="{7AAB0626-B8E1-5D89-A575-2D5CCF7F0C2E}"/>
              </a:ext>
            </a:extLst>
          </p:cNvPr>
          <p:cNvSpPr txBox="1"/>
          <p:nvPr/>
        </p:nvSpPr>
        <p:spPr>
          <a:xfrm>
            <a:off x="1382841" y="4426768"/>
            <a:ext cx="1574672" cy="369332"/>
          </a:xfrm>
          <a:prstGeom prst="rect">
            <a:avLst/>
          </a:prstGeom>
          <a:noFill/>
        </p:spPr>
        <p:txBody>
          <a:bodyPr wrap="square" rtlCol="0">
            <a:spAutoFit/>
          </a:bodyPr>
          <a:lstStyle/>
          <a:p>
            <a:r>
              <a:rPr lang="en-US" dirty="0" err="1"/>
              <a:t>PurpleAir</a:t>
            </a:r>
            <a:endParaRPr lang="en-US" dirty="0"/>
          </a:p>
        </p:txBody>
      </p:sp>
      <p:sp>
        <p:nvSpPr>
          <p:cNvPr id="11" name="TextBox 10">
            <a:extLst>
              <a:ext uri="{FF2B5EF4-FFF2-40B4-BE49-F238E27FC236}">
                <a16:creationId xmlns:a16="http://schemas.microsoft.com/office/drawing/2014/main" id="{96D31E8D-5238-88F0-04BF-5D873B5D73F2}"/>
              </a:ext>
            </a:extLst>
          </p:cNvPr>
          <p:cNvSpPr txBox="1"/>
          <p:nvPr/>
        </p:nvSpPr>
        <p:spPr>
          <a:xfrm>
            <a:off x="5680521" y="2818425"/>
            <a:ext cx="1574672" cy="369332"/>
          </a:xfrm>
          <a:prstGeom prst="rect">
            <a:avLst/>
          </a:prstGeom>
          <a:noFill/>
        </p:spPr>
        <p:txBody>
          <a:bodyPr wrap="square" rtlCol="0">
            <a:spAutoFit/>
          </a:bodyPr>
          <a:lstStyle/>
          <a:p>
            <a:r>
              <a:rPr lang="en-US" dirty="0"/>
              <a:t>Clarity</a:t>
            </a:r>
          </a:p>
        </p:txBody>
      </p:sp>
      <p:pic>
        <p:nvPicPr>
          <p:cNvPr id="12" name="Picture 2" descr="afriqair logo">
            <a:extLst>
              <a:ext uri="{FF2B5EF4-FFF2-40B4-BE49-F238E27FC236}">
                <a16:creationId xmlns:a16="http://schemas.microsoft.com/office/drawing/2014/main" id="{F190994D-6BCA-66C1-20BF-41365D69E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9773" y="4509625"/>
            <a:ext cx="2819386" cy="15881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ED1DD337-6099-7CEC-3978-ABD42B1B4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23" y="3813833"/>
            <a:ext cx="598994" cy="8116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04E14806-B148-D687-D49A-1878F1C47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1889" y="3861594"/>
            <a:ext cx="558946" cy="5651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6C1B3BB5-F6B5-D107-2BE0-E087721F31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0616" y="983219"/>
            <a:ext cx="1000219" cy="49060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D449174-7DEA-EAEA-5C86-25CD8D3AC2E0}"/>
              </a:ext>
            </a:extLst>
          </p:cNvPr>
          <p:cNvSpPr txBox="1"/>
          <p:nvPr/>
        </p:nvSpPr>
        <p:spPr>
          <a:xfrm>
            <a:off x="7524369" y="3813833"/>
            <a:ext cx="4240911" cy="923330"/>
          </a:xfrm>
          <a:prstGeom prst="rect">
            <a:avLst/>
          </a:prstGeom>
          <a:noFill/>
        </p:spPr>
        <p:txBody>
          <a:bodyPr wrap="square" rtlCol="0">
            <a:spAutoFit/>
          </a:bodyPr>
          <a:lstStyle/>
          <a:p>
            <a:r>
              <a:rPr lang="en-US" dirty="0"/>
              <a:t>Set aside some fraction of the data to as “training data” to develop “correction factor”</a:t>
            </a:r>
          </a:p>
        </p:txBody>
      </p:sp>
    </p:spTree>
    <p:extLst>
      <p:ext uri="{BB962C8B-B14F-4D97-AF65-F5344CB8AC3E}">
        <p14:creationId xmlns:p14="http://schemas.microsoft.com/office/powerpoint/2010/main" val="2512768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40CAC-5FEF-894D-A892-5E9C730C1591}"/>
              </a:ext>
            </a:extLst>
          </p:cNvPr>
          <p:cNvSpPr>
            <a:spLocks noGrp="1"/>
          </p:cNvSpPr>
          <p:nvPr>
            <p:ph type="title"/>
          </p:nvPr>
        </p:nvSpPr>
        <p:spPr/>
        <p:txBody>
          <a:bodyPr>
            <a:normAutofit fontScale="90000"/>
          </a:bodyPr>
          <a:lstStyle/>
          <a:p>
            <a:r>
              <a:rPr lang="en-US" dirty="0"/>
              <a:t>Coding (and non-coding) tutorials on this methodology</a:t>
            </a:r>
          </a:p>
        </p:txBody>
      </p:sp>
      <p:sp>
        <p:nvSpPr>
          <p:cNvPr id="4" name="Slide Number Placeholder 3">
            <a:extLst>
              <a:ext uri="{FF2B5EF4-FFF2-40B4-BE49-F238E27FC236}">
                <a16:creationId xmlns:a16="http://schemas.microsoft.com/office/drawing/2014/main" id="{36AF19F1-8BFC-5444-8629-3712EBAEE682}"/>
              </a:ext>
            </a:extLst>
          </p:cNvPr>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24</a:t>
            </a:fld>
            <a:endParaRPr lang="en-US">
              <a:solidFill>
                <a:prstClr val="black">
                  <a:tint val="75000"/>
                </a:prstClr>
              </a:solidFill>
              <a:latin typeface="Calibri"/>
            </a:endParaRPr>
          </a:p>
        </p:txBody>
      </p:sp>
      <p:pic>
        <p:nvPicPr>
          <p:cNvPr id="5" name="Picture 4">
            <a:extLst>
              <a:ext uri="{FF2B5EF4-FFF2-40B4-BE49-F238E27FC236}">
                <a16:creationId xmlns:a16="http://schemas.microsoft.com/office/drawing/2014/main" id="{2FEE7C01-623E-674B-BE70-DBF29F30A897}"/>
              </a:ext>
            </a:extLst>
          </p:cNvPr>
          <p:cNvPicPr>
            <a:picLocks noChangeAspect="1"/>
          </p:cNvPicPr>
          <p:nvPr/>
        </p:nvPicPr>
        <p:blipFill>
          <a:blip r:embed="rId2"/>
          <a:stretch>
            <a:fillRect/>
          </a:stretch>
        </p:blipFill>
        <p:spPr>
          <a:xfrm>
            <a:off x="401319" y="1116955"/>
            <a:ext cx="6177751" cy="2831469"/>
          </a:xfrm>
          <a:prstGeom prst="rect">
            <a:avLst/>
          </a:prstGeom>
        </p:spPr>
      </p:pic>
      <p:pic>
        <p:nvPicPr>
          <p:cNvPr id="8" name="Picture 7">
            <a:extLst>
              <a:ext uri="{FF2B5EF4-FFF2-40B4-BE49-F238E27FC236}">
                <a16:creationId xmlns:a16="http://schemas.microsoft.com/office/drawing/2014/main" id="{B5C0A07C-9D79-B848-8396-B3F2965B15B7}"/>
              </a:ext>
            </a:extLst>
          </p:cNvPr>
          <p:cNvPicPr>
            <a:picLocks noChangeAspect="1"/>
          </p:cNvPicPr>
          <p:nvPr/>
        </p:nvPicPr>
        <p:blipFill>
          <a:blip r:embed="rId3"/>
          <a:stretch>
            <a:fillRect/>
          </a:stretch>
        </p:blipFill>
        <p:spPr>
          <a:xfrm>
            <a:off x="7674210" y="1116955"/>
            <a:ext cx="3556000" cy="4292600"/>
          </a:xfrm>
          <a:prstGeom prst="rect">
            <a:avLst/>
          </a:prstGeom>
        </p:spPr>
      </p:pic>
      <p:sp>
        <p:nvSpPr>
          <p:cNvPr id="9" name="TextBox 8">
            <a:extLst>
              <a:ext uri="{FF2B5EF4-FFF2-40B4-BE49-F238E27FC236}">
                <a16:creationId xmlns:a16="http://schemas.microsoft.com/office/drawing/2014/main" id="{46845179-0DAE-D548-A4FF-497F44FFEF01}"/>
              </a:ext>
            </a:extLst>
          </p:cNvPr>
          <p:cNvSpPr txBox="1"/>
          <p:nvPr/>
        </p:nvSpPr>
        <p:spPr>
          <a:xfrm>
            <a:off x="401319" y="5698797"/>
            <a:ext cx="3108960" cy="923330"/>
          </a:xfrm>
          <a:prstGeom prst="rect">
            <a:avLst/>
          </a:prstGeom>
          <a:noFill/>
        </p:spPr>
        <p:txBody>
          <a:bodyPr wrap="square" rtlCol="0">
            <a:spAutoFit/>
          </a:bodyPr>
          <a:lstStyle/>
          <a:p>
            <a:r>
              <a:rPr lang="en-US" dirty="0"/>
              <a:t>Both freely available as </a:t>
            </a:r>
            <a:r>
              <a:rPr lang="en-US" dirty="0" err="1"/>
              <a:t>ShinyApps</a:t>
            </a:r>
            <a:r>
              <a:rPr lang="en-US" dirty="0"/>
              <a:t> (written in R and Python) </a:t>
            </a:r>
          </a:p>
        </p:txBody>
      </p:sp>
      <p:pic>
        <p:nvPicPr>
          <p:cNvPr id="6" name="Picture 5">
            <a:extLst>
              <a:ext uri="{FF2B5EF4-FFF2-40B4-BE49-F238E27FC236}">
                <a16:creationId xmlns:a16="http://schemas.microsoft.com/office/drawing/2014/main" id="{D2CB70EF-281C-8715-6E38-BA133C15C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791" y="4105393"/>
            <a:ext cx="2723268" cy="2692554"/>
          </a:xfrm>
          <a:prstGeom prst="rect">
            <a:avLst/>
          </a:prstGeom>
        </p:spPr>
      </p:pic>
    </p:spTree>
    <p:extLst>
      <p:ext uri="{BB962C8B-B14F-4D97-AF65-F5344CB8AC3E}">
        <p14:creationId xmlns:p14="http://schemas.microsoft.com/office/powerpoint/2010/main" val="3838897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CD1871-4BC2-47AB-FB3D-3E41C6A9FFA0}"/>
              </a:ext>
            </a:extLst>
          </p:cNvPr>
          <p:cNvSpPr txBox="1"/>
          <p:nvPr/>
        </p:nvSpPr>
        <p:spPr>
          <a:xfrm>
            <a:off x="1103243" y="795130"/>
            <a:ext cx="9283148" cy="1477328"/>
          </a:xfrm>
          <a:prstGeom prst="rect">
            <a:avLst/>
          </a:prstGeom>
          <a:noFill/>
        </p:spPr>
        <p:txBody>
          <a:bodyPr wrap="square" rtlCol="0">
            <a:spAutoFit/>
          </a:bodyPr>
          <a:lstStyle/>
          <a:p>
            <a:r>
              <a:rPr lang="en-US" sz="3600" dirty="0">
                <a:solidFill>
                  <a:srgbClr val="00B050"/>
                </a:solidFill>
              </a:rPr>
              <a:t>Data for this tutorial:</a:t>
            </a:r>
          </a:p>
          <a:p>
            <a:endParaRPr lang="en-US" dirty="0"/>
          </a:p>
          <a:p>
            <a:endParaRPr lang="en-US" dirty="0"/>
          </a:p>
          <a:p>
            <a:endParaRPr lang="en-US" dirty="0"/>
          </a:p>
        </p:txBody>
      </p:sp>
      <p:sp>
        <p:nvSpPr>
          <p:cNvPr id="7" name="TextBox 6">
            <a:extLst>
              <a:ext uri="{FF2B5EF4-FFF2-40B4-BE49-F238E27FC236}">
                <a16:creationId xmlns:a16="http://schemas.microsoft.com/office/drawing/2014/main" id="{2C1CB4FF-8160-7C34-EC45-41EB57890CB4}"/>
              </a:ext>
            </a:extLst>
          </p:cNvPr>
          <p:cNvSpPr txBox="1"/>
          <p:nvPr/>
        </p:nvSpPr>
        <p:spPr>
          <a:xfrm>
            <a:off x="776640" y="1441461"/>
            <a:ext cx="8768798"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4800" dirty="0"/>
              <a:t>https://</a:t>
            </a:r>
            <a:r>
              <a:rPr lang="en-US" sz="4800" dirty="0" err="1"/>
              <a:t>tinyurl.com</a:t>
            </a:r>
            <a:r>
              <a:rPr lang="en-US" sz="4800" dirty="0"/>
              <a:t>/AQKNUST</a:t>
            </a:r>
          </a:p>
        </p:txBody>
      </p:sp>
      <p:pic>
        <p:nvPicPr>
          <p:cNvPr id="8" name="Picture 7">
            <a:extLst>
              <a:ext uri="{FF2B5EF4-FFF2-40B4-BE49-F238E27FC236}">
                <a16:creationId xmlns:a16="http://schemas.microsoft.com/office/drawing/2014/main" id="{DA02DE25-2D28-3EA8-312F-A6838A61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6609" y="3230705"/>
            <a:ext cx="3655391" cy="3614164"/>
          </a:xfrm>
          <a:prstGeom prst="rect">
            <a:avLst/>
          </a:prstGeom>
        </p:spPr>
      </p:pic>
      <p:sp>
        <p:nvSpPr>
          <p:cNvPr id="9" name="TextBox 8">
            <a:extLst>
              <a:ext uri="{FF2B5EF4-FFF2-40B4-BE49-F238E27FC236}">
                <a16:creationId xmlns:a16="http://schemas.microsoft.com/office/drawing/2014/main" id="{86471C6F-531F-9FEC-5D79-2EB7B88A0868}"/>
              </a:ext>
            </a:extLst>
          </p:cNvPr>
          <p:cNvSpPr txBox="1"/>
          <p:nvPr/>
        </p:nvSpPr>
        <p:spPr>
          <a:xfrm>
            <a:off x="262290" y="5437722"/>
            <a:ext cx="9283148" cy="2585323"/>
          </a:xfrm>
          <a:prstGeom prst="rect">
            <a:avLst/>
          </a:prstGeom>
          <a:noFill/>
        </p:spPr>
        <p:txBody>
          <a:bodyPr wrap="square" rtlCol="0">
            <a:spAutoFit/>
          </a:bodyPr>
          <a:lstStyle/>
          <a:p>
            <a:r>
              <a:rPr lang="en-US" sz="3600" dirty="0">
                <a:solidFill>
                  <a:srgbClr val="00B050"/>
                </a:solidFill>
              </a:rPr>
              <a:t>Westervelt group website for more info</a:t>
            </a:r>
          </a:p>
          <a:p>
            <a:endParaRPr lang="en-US" sz="3600" dirty="0">
              <a:solidFill>
                <a:srgbClr val="00B050"/>
              </a:solidFill>
            </a:endParaRPr>
          </a:p>
          <a:p>
            <a:endParaRPr lang="en-US" sz="3600" dirty="0">
              <a:solidFill>
                <a:srgbClr val="00B050"/>
              </a:solidFill>
            </a:endParaRPr>
          </a:p>
          <a:p>
            <a:endParaRPr lang="en-US" dirty="0"/>
          </a:p>
          <a:p>
            <a:endParaRPr lang="en-US" dirty="0"/>
          </a:p>
          <a:p>
            <a:endParaRPr lang="en-US" dirty="0"/>
          </a:p>
        </p:txBody>
      </p:sp>
      <p:pic>
        <p:nvPicPr>
          <p:cNvPr id="13" name="Picture 12">
            <a:extLst>
              <a:ext uri="{FF2B5EF4-FFF2-40B4-BE49-F238E27FC236}">
                <a16:creationId xmlns:a16="http://schemas.microsoft.com/office/drawing/2014/main" id="{C52DE364-2C7E-29BF-A206-21E120FF9CFB}"/>
              </a:ext>
            </a:extLst>
          </p:cNvPr>
          <p:cNvPicPr>
            <a:picLocks noChangeAspect="1"/>
          </p:cNvPicPr>
          <p:nvPr/>
        </p:nvPicPr>
        <p:blipFill>
          <a:blip r:embed="rId3"/>
          <a:stretch>
            <a:fillRect/>
          </a:stretch>
        </p:blipFill>
        <p:spPr>
          <a:xfrm>
            <a:off x="0" y="2903784"/>
            <a:ext cx="7772400" cy="2443023"/>
          </a:xfrm>
          <a:prstGeom prst="rect">
            <a:avLst/>
          </a:prstGeom>
        </p:spPr>
      </p:pic>
      <p:sp>
        <p:nvSpPr>
          <p:cNvPr id="2" name="TextBox 1">
            <a:extLst>
              <a:ext uri="{FF2B5EF4-FFF2-40B4-BE49-F238E27FC236}">
                <a16:creationId xmlns:a16="http://schemas.microsoft.com/office/drawing/2014/main" id="{D603D2B0-6017-9C4D-2468-98FBC0BE4930}"/>
              </a:ext>
            </a:extLst>
          </p:cNvPr>
          <p:cNvSpPr txBox="1"/>
          <p:nvPr/>
        </p:nvSpPr>
        <p:spPr>
          <a:xfrm>
            <a:off x="447060" y="6062870"/>
            <a:ext cx="6100762" cy="369332"/>
          </a:xfrm>
          <a:prstGeom prst="rect">
            <a:avLst/>
          </a:prstGeom>
          <a:noFill/>
        </p:spPr>
        <p:txBody>
          <a:bodyPr wrap="square">
            <a:spAutoFit/>
          </a:bodyPr>
          <a:lstStyle/>
          <a:p>
            <a:r>
              <a:rPr lang="en-US" dirty="0"/>
              <a:t>https://</a:t>
            </a:r>
            <a:r>
              <a:rPr lang="en-US" dirty="0" err="1"/>
              <a:t>aerosol.ldeo.columbia.edu</a:t>
            </a:r>
            <a:r>
              <a:rPr lang="en-US" dirty="0"/>
              <a:t>/content/resources</a:t>
            </a:r>
          </a:p>
        </p:txBody>
      </p:sp>
    </p:spTree>
    <p:extLst>
      <p:ext uri="{BB962C8B-B14F-4D97-AF65-F5344CB8AC3E}">
        <p14:creationId xmlns:p14="http://schemas.microsoft.com/office/powerpoint/2010/main" val="3334177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E455-25FF-FF36-EFD8-FD138160DDF2}"/>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D333651F-33E6-A3D0-A8B0-D9BD5BACDCA8}"/>
              </a:ext>
            </a:extLst>
          </p:cNvPr>
          <p:cNvSpPr>
            <a:spLocks noGrp="1"/>
          </p:cNvSpPr>
          <p:nvPr>
            <p:ph idx="1"/>
          </p:nvPr>
        </p:nvSpPr>
        <p:spPr>
          <a:xfrm>
            <a:off x="609600" y="1003306"/>
            <a:ext cx="10972800" cy="5718189"/>
          </a:xfrm>
        </p:spPr>
        <p:txBody>
          <a:bodyPr>
            <a:normAutofit/>
          </a:bodyPr>
          <a:lstStyle/>
          <a:p>
            <a:r>
              <a:rPr lang="en-US" dirty="0"/>
              <a:t>Most air sensors are physically measuring PM</a:t>
            </a:r>
            <a:r>
              <a:rPr lang="en-US" baseline="-25000" dirty="0"/>
              <a:t>1</a:t>
            </a:r>
            <a:r>
              <a:rPr lang="en-US" dirty="0"/>
              <a:t>, but can be okay for PM</a:t>
            </a:r>
            <a:r>
              <a:rPr lang="en-US" baseline="-25000" dirty="0"/>
              <a:t>2.5</a:t>
            </a:r>
            <a:r>
              <a:rPr lang="en-US" dirty="0"/>
              <a:t> with calibration. Most air sensors are not capable of measuring PM</a:t>
            </a:r>
            <a:r>
              <a:rPr lang="en-US" baseline="-25000" dirty="0"/>
              <a:t>2.5-10</a:t>
            </a:r>
          </a:p>
          <a:p>
            <a:endParaRPr lang="en-US" baseline="-25000" dirty="0"/>
          </a:p>
          <a:p>
            <a:r>
              <a:rPr lang="en-US" dirty="0"/>
              <a:t>Important to characterize the performance and apply correction factor to your sensors. The most frequently used variable(s) for correction are the raw PM2.5 output and the relative humidity, typically measured by sensor packages. </a:t>
            </a:r>
          </a:p>
          <a:p>
            <a:endParaRPr lang="en-US" dirty="0"/>
          </a:p>
          <a:p>
            <a:r>
              <a:rPr lang="en-US" dirty="0"/>
              <a:t>Air sensors, when characterized and calibrated against reference monitors, can provide useful, actionable information about air quality and close the air pollution data gap</a:t>
            </a:r>
          </a:p>
          <a:p>
            <a:endParaRPr lang="en-US" dirty="0"/>
          </a:p>
        </p:txBody>
      </p:sp>
      <p:sp>
        <p:nvSpPr>
          <p:cNvPr id="4" name="Slide Number Placeholder 3">
            <a:extLst>
              <a:ext uri="{FF2B5EF4-FFF2-40B4-BE49-F238E27FC236}">
                <a16:creationId xmlns:a16="http://schemas.microsoft.com/office/drawing/2014/main" id="{850D4B82-9A94-4F49-D09E-C3EBCCF5D296}"/>
              </a:ext>
            </a:extLst>
          </p:cNvPr>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26</a:t>
            </a:fld>
            <a:endParaRPr lang="en-US">
              <a:solidFill>
                <a:prstClr val="black">
                  <a:tint val="75000"/>
                </a:prstClr>
              </a:solidFill>
              <a:latin typeface="Calibri"/>
            </a:endParaRPr>
          </a:p>
        </p:txBody>
      </p:sp>
    </p:spTree>
    <p:extLst>
      <p:ext uri="{BB962C8B-B14F-4D97-AF65-F5344CB8AC3E}">
        <p14:creationId xmlns:p14="http://schemas.microsoft.com/office/powerpoint/2010/main" val="277722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6B6D-3AAA-85F1-5A60-9319B4DFC92A}"/>
              </a:ext>
            </a:extLst>
          </p:cNvPr>
          <p:cNvSpPr>
            <a:spLocks noGrp="1"/>
          </p:cNvSpPr>
          <p:nvPr>
            <p:ph type="title"/>
          </p:nvPr>
        </p:nvSpPr>
        <p:spPr/>
        <p:txBody>
          <a:bodyPr>
            <a:noAutofit/>
          </a:bodyPr>
          <a:lstStyle/>
          <a:p>
            <a:r>
              <a:rPr lang="en-US" sz="2800" dirty="0"/>
              <a:t>Air sensors are one of a few options for better data democratization, with caveats</a:t>
            </a:r>
          </a:p>
        </p:txBody>
      </p:sp>
      <p:pic>
        <p:nvPicPr>
          <p:cNvPr id="6" name="Content Placeholder 5">
            <a:extLst>
              <a:ext uri="{FF2B5EF4-FFF2-40B4-BE49-F238E27FC236}">
                <a16:creationId xmlns:a16="http://schemas.microsoft.com/office/drawing/2014/main" id="{AF3E235A-6E0D-1E99-208B-09DFB7ED5122}"/>
              </a:ext>
            </a:extLst>
          </p:cNvPr>
          <p:cNvPicPr>
            <a:picLocks noGrp="1" noChangeAspect="1"/>
          </p:cNvPicPr>
          <p:nvPr>
            <p:ph idx="1"/>
          </p:nvPr>
        </p:nvPicPr>
        <p:blipFill>
          <a:blip r:embed="rId2"/>
          <a:stretch>
            <a:fillRect/>
          </a:stretch>
        </p:blipFill>
        <p:spPr>
          <a:xfrm>
            <a:off x="1190367" y="1182450"/>
            <a:ext cx="9362303" cy="4813563"/>
          </a:xfrm>
        </p:spPr>
      </p:pic>
      <p:sp>
        <p:nvSpPr>
          <p:cNvPr id="4" name="Slide Number Placeholder 3">
            <a:extLst>
              <a:ext uri="{FF2B5EF4-FFF2-40B4-BE49-F238E27FC236}">
                <a16:creationId xmlns:a16="http://schemas.microsoft.com/office/drawing/2014/main" id="{A51D86A3-D737-735D-600D-D9ED2DDC36A5}"/>
              </a:ext>
            </a:extLst>
          </p:cNvPr>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3</a:t>
            </a:fld>
            <a:endParaRPr lang="en-US">
              <a:solidFill>
                <a:prstClr val="black">
                  <a:tint val="75000"/>
                </a:prstClr>
              </a:solidFill>
              <a:latin typeface="Calibri"/>
            </a:endParaRPr>
          </a:p>
        </p:txBody>
      </p:sp>
      <p:sp>
        <p:nvSpPr>
          <p:cNvPr id="7" name="TextBox 6">
            <a:extLst>
              <a:ext uri="{FF2B5EF4-FFF2-40B4-BE49-F238E27FC236}">
                <a16:creationId xmlns:a16="http://schemas.microsoft.com/office/drawing/2014/main" id="{51020223-F3F4-76BE-8390-38163DFB62C6}"/>
              </a:ext>
            </a:extLst>
          </p:cNvPr>
          <p:cNvSpPr txBox="1"/>
          <p:nvPr/>
        </p:nvSpPr>
        <p:spPr>
          <a:xfrm>
            <a:off x="0" y="6488668"/>
            <a:ext cx="5301049" cy="369332"/>
          </a:xfrm>
          <a:prstGeom prst="rect">
            <a:avLst/>
          </a:prstGeom>
          <a:noFill/>
        </p:spPr>
        <p:txBody>
          <a:bodyPr wrap="square" rtlCol="0">
            <a:spAutoFit/>
          </a:bodyPr>
          <a:lstStyle/>
          <a:p>
            <a:r>
              <a:rPr lang="en-US" dirty="0"/>
              <a:t>Map from </a:t>
            </a:r>
            <a:r>
              <a:rPr lang="en-US" dirty="0" err="1"/>
              <a:t>PurpleAir</a:t>
            </a:r>
            <a:r>
              <a:rPr lang="en-US" dirty="0"/>
              <a:t>, accessed June 9 2025</a:t>
            </a:r>
          </a:p>
        </p:txBody>
      </p:sp>
    </p:spTree>
    <p:extLst>
      <p:ext uri="{BB962C8B-B14F-4D97-AF65-F5344CB8AC3E}">
        <p14:creationId xmlns:p14="http://schemas.microsoft.com/office/powerpoint/2010/main" val="4247129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DAAF48-503E-E44E-BA49-A7B5C4135E7D}"/>
              </a:ext>
            </a:extLst>
          </p:cNvPr>
          <p:cNvPicPr>
            <a:picLocks noChangeAspect="1"/>
          </p:cNvPicPr>
          <p:nvPr/>
        </p:nvPicPr>
        <p:blipFill>
          <a:blip r:embed="rId3"/>
          <a:stretch>
            <a:fillRect/>
          </a:stretch>
        </p:blipFill>
        <p:spPr>
          <a:xfrm>
            <a:off x="10357498" y="1432256"/>
            <a:ext cx="1351832" cy="1758544"/>
          </a:xfrm>
          <a:prstGeom prst="rect">
            <a:avLst/>
          </a:prstGeom>
        </p:spPr>
      </p:pic>
      <p:sp>
        <p:nvSpPr>
          <p:cNvPr id="2" name="Title 1">
            <a:extLst>
              <a:ext uri="{FF2B5EF4-FFF2-40B4-BE49-F238E27FC236}">
                <a16:creationId xmlns:a16="http://schemas.microsoft.com/office/drawing/2014/main" id="{A2708AA7-AD7B-7446-8243-3C16A3B3DF1A}"/>
              </a:ext>
            </a:extLst>
          </p:cNvPr>
          <p:cNvSpPr>
            <a:spLocks noGrp="1"/>
          </p:cNvSpPr>
          <p:nvPr>
            <p:ph type="title"/>
          </p:nvPr>
        </p:nvSpPr>
        <p:spPr/>
        <p:txBody>
          <a:bodyPr>
            <a:noAutofit/>
          </a:bodyPr>
          <a:lstStyle/>
          <a:p>
            <a:r>
              <a:rPr lang="en-US" sz="2400" dirty="0"/>
              <a:t>Commonly used air monitors: “low cost” sensor systems and “reference” monitors</a:t>
            </a:r>
          </a:p>
        </p:txBody>
      </p:sp>
      <p:sp>
        <p:nvSpPr>
          <p:cNvPr id="4" name="Slide Number Placeholder 3">
            <a:extLst>
              <a:ext uri="{FF2B5EF4-FFF2-40B4-BE49-F238E27FC236}">
                <a16:creationId xmlns:a16="http://schemas.microsoft.com/office/drawing/2014/main" id="{F731A992-4149-B446-8562-CC190582BBAE}"/>
              </a:ext>
            </a:extLst>
          </p:cNvPr>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4</a:t>
            </a:fld>
            <a:endParaRPr lang="en-US">
              <a:solidFill>
                <a:prstClr val="black">
                  <a:tint val="75000"/>
                </a:prstClr>
              </a:solidFill>
              <a:latin typeface="Calibri"/>
            </a:endParaRPr>
          </a:p>
        </p:txBody>
      </p:sp>
      <p:pic>
        <p:nvPicPr>
          <p:cNvPr id="3" name="Picture 2">
            <a:extLst>
              <a:ext uri="{FF2B5EF4-FFF2-40B4-BE49-F238E27FC236}">
                <a16:creationId xmlns:a16="http://schemas.microsoft.com/office/drawing/2014/main" id="{FA71F93C-585E-AC4C-BAAF-E18F63AE2590}"/>
              </a:ext>
            </a:extLst>
          </p:cNvPr>
          <p:cNvPicPr>
            <a:picLocks noChangeAspect="1"/>
          </p:cNvPicPr>
          <p:nvPr/>
        </p:nvPicPr>
        <p:blipFill>
          <a:blip r:embed="rId4"/>
          <a:stretch>
            <a:fillRect/>
          </a:stretch>
        </p:blipFill>
        <p:spPr>
          <a:xfrm>
            <a:off x="8041941" y="1387805"/>
            <a:ext cx="1724313" cy="1718622"/>
          </a:xfrm>
          <a:prstGeom prst="rect">
            <a:avLst/>
          </a:prstGeom>
        </p:spPr>
      </p:pic>
      <p:sp>
        <p:nvSpPr>
          <p:cNvPr id="10" name="TextBox 9">
            <a:extLst>
              <a:ext uri="{FF2B5EF4-FFF2-40B4-BE49-F238E27FC236}">
                <a16:creationId xmlns:a16="http://schemas.microsoft.com/office/drawing/2014/main" id="{D47810A5-AB68-7F4F-985E-D36455756234}"/>
              </a:ext>
            </a:extLst>
          </p:cNvPr>
          <p:cNvSpPr txBox="1"/>
          <p:nvPr/>
        </p:nvSpPr>
        <p:spPr>
          <a:xfrm>
            <a:off x="8408360" y="1180411"/>
            <a:ext cx="1519936" cy="369332"/>
          </a:xfrm>
          <a:prstGeom prst="rect">
            <a:avLst/>
          </a:prstGeom>
          <a:noFill/>
        </p:spPr>
        <p:txBody>
          <a:bodyPr wrap="square" rtlCol="0">
            <a:spAutoFit/>
          </a:bodyPr>
          <a:lstStyle/>
          <a:p>
            <a:r>
              <a:rPr lang="en-US" dirty="0" err="1"/>
              <a:t>Airnote</a:t>
            </a:r>
            <a:endParaRPr lang="en-US" dirty="0"/>
          </a:p>
        </p:txBody>
      </p:sp>
      <p:pic>
        <p:nvPicPr>
          <p:cNvPr id="13" name="Picture 2">
            <a:extLst>
              <a:ext uri="{FF2B5EF4-FFF2-40B4-BE49-F238E27FC236}">
                <a16:creationId xmlns:a16="http://schemas.microsoft.com/office/drawing/2014/main" id="{640CA041-5E22-884B-B887-FA5872D809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5712" y="1053032"/>
            <a:ext cx="1762379" cy="23881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EDEFFC8-20C7-404C-8694-217FD3BB58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878" y="1376942"/>
            <a:ext cx="2041511" cy="20642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852A6F39-ECB7-2F43-A7F3-02F64E0FDD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3086" y="1376942"/>
            <a:ext cx="3901440" cy="19136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2BC6A0C-41E3-8049-B645-F01778466268}"/>
              </a:ext>
            </a:extLst>
          </p:cNvPr>
          <p:cNvSpPr txBox="1"/>
          <p:nvPr/>
        </p:nvSpPr>
        <p:spPr>
          <a:xfrm>
            <a:off x="5534191" y="1200538"/>
            <a:ext cx="1519936" cy="369332"/>
          </a:xfrm>
          <a:prstGeom prst="rect">
            <a:avLst/>
          </a:prstGeom>
          <a:noFill/>
        </p:spPr>
        <p:txBody>
          <a:bodyPr wrap="square" rtlCol="0">
            <a:spAutoFit/>
          </a:bodyPr>
          <a:lstStyle/>
          <a:p>
            <a:r>
              <a:rPr lang="en-US" dirty="0" err="1"/>
              <a:t>PurpleAir</a:t>
            </a:r>
            <a:endParaRPr lang="en-US" dirty="0"/>
          </a:p>
        </p:txBody>
      </p:sp>
      <p:sp>
        <p:nvSpPr>
          <p:cNvPr id="17" name="TextBox 16">
            <a:extLst>
              <a:ext uri="{FF2B5EF4-FFF2-40B4-BE49-F238E27FC236}">
                <a16:creationId xmlns:a16="http://schemas.microsoft.com/office/drawing/2014/main" id="{3F916EEB-A7B3-C54E-93DD-FFCE47914F20}"/>
              </a:ext>
            </a:extLst>
          </p:cNvPr>
          <p:cNvSpPr txBox="1"/>
          <p:nvPr/>
        </p:nvSpPr>
        <p:spPr>
          <a:xfrm>
            <a:off x="3283838" y="1015872"/>
            <a:ext cx="1519936" cy="369332"/>
          </a:xfrm>
          <a:prstGeom prst="rect">
            <a:avLst/>
          </a:prstGeom>
          <a:noFill/>
        </p:spPr>
        <p:txBody>
          <a:bodyPr wrap="square" rtlCol="0">
            <a:spAutoFit/>
          </a:bodyPr>
          <a:lstStyle/>
          <a:p>
            <a:r>
              <a:rPr lang="en-US" dirty="0"/>
              <a:t>Clarity</a:t>
            </a:r>
          </a:p>
        </p:txBody>
      </p:sp>
      <p:sp>
        <p:nvSpPr>
          <p:cNvPr id="18" name="TextBox 17">
            <a:extLst>
              <a:ext uri="{FF2B5EF4-FFF2-40B4-BE49-F238E27FC236}">
                <a16:creationId xmlns:a16="http://schemas.microsoft.com/office/drawing/2014/main" id="{07509D7B-56F1-274B-A85C-F43B015694F5}"/>
              </a:ext>
            </a:extLst>
          </p:cNvPr>
          <p:cNvSpPr txBox="1"/>
          <p:nvPr/>
        </p:nvSpPr>
        <p:spPr>
          <a:xfrm>
            <a:off x="542377" y="1062924"/>
            <a:ext cx="1519936" cy="369332"/>
          </a:xfrm>
          <a:prstGeom prst="rect">
            <a:avLst/>
          </a:prstGeom>
          <a:noFill/>
        </p:spPr>
        <p:txBody>
          <a:bodyPr wrap="square" rtlCol="0">
            <a:spAutoFit/>
          </a:bodyPr>
          <a:lstStyle/>
          <a:p>
            <a:r>
              <a:rPr lang="en-US" dirty="0" err="1"/>
              <a:t>Modulair</a:t>
            </a:r>
            <a:endParaRPr lang="en-US" dirty="0"/>
          </a:p>
        </p:txBody>
      </p:sp>
      <p:sp>
        <p:nvSpPr>
          <p:cNvPr id="20" name="Rectangle 19">
            <a:extLst>
              <a:ext uri="{FF2B5EF4-FFF2-40B4-BE49-F238E27FC236}">
                <a16:creationId xmlns:a16="http://schemas.microsoft.com/office/drawing/2014/main" id="{60E60A84-F9CD-4147-854C-B0AD67FD9256}"/>
              </a:ext>
            </a:extLst>
          </p:cNvPr>
          <p:cNvSpPr/>
          <p:nvPr/>
        </p:nvSpPr>
        <p:spPr>
          <a:xfrm>
            <a:off x="8177357" y="3271844"/>
            <a:ext cx="1588897"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$200</a:t>
            </a:r>
          </a:p>
        </p:txBody>
      </p:sp>
      <p:sp>
        <p:nvSpPr>
          <p:cNvPr id="21" name="Rectangle 20">
            <a:extLst>
              <a:ext uri="{FF2B5EF4-FFF2-40B4-BE49-F238E27FC236}">
                <a16:creationId xmlns:a16="http://schemas.microsoft.com/office/drawing/2014/main" id="{D9C9B9BC-1C7C-3747-9407-365D43140EDB}"/>
              </a:ext>
            </a:extLst>
          </p:cNvPr>
          <p:cNvSpPr/>
          <p:nvPr/>
        </p:nvSpPr>
        <p:spPr>
          <a:xfrm>
            <a:off x="5902452" y="3366655"/>
            <a:ext cx="1588897"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$260</a:t>
            </a:r>
          </a:p>
        </p:txBody>
      </p:sp>
      <p:sp>
        <p:nvSpPr>
          <p:cNvPr id="22" name="Rectangle 21">
            <a:extLst>
              <a:ext uri="{FF2B5EF4-FFF2-40B4-BE49-F238E27FC236}">
                <a16:creationId xmlns:a16="http://schemas.microsoft.com/office/drawing/2014/main" id="{B4FA48CC-3063-384D-BC9E-928526CB8A4A}"/>
              </a:ext>
            </a:extLst>
          </p:cNvPr>
          <p:cNvSpPr/>
          <p:nvPr/>
        </p:nvSpPr>
        <p:spPr>
          <a:xfrm>
            <a:off x="2446476" y="3313510"/>
            <a:ext cx="2813592"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$1400/</a:t>
            </a:r>
            <a:r>
              <a:rPr lang="en-US" sz="5400" b="1" cap="none" spc="0"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yr</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3" name="Rectangle 22">
            <a:extLst>
              <a:ext uri="{FF2B5EF4-FFF2-40B4-BE49-F238E27FC236}">
                <a16:creationId xmlns:a16="http://schemas.microsoft.com/office/drawing/2014/main" id="{86CDF35A-6435-934B-BBFE-84D9C4738A2D}"/>
              </a:ext>
            </a:extLst>
          </p:cNvPr>
          <p:cNvSpPr/>
          <p:nvPr/>
        </p:nvSpPr>
        <p:spPr>
          <a:xfrm>
            <a:off x="257331" y="3366655"/>
            <a:ext cx="1939955" cy="1292662"/>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$2000</a:t>
            </a:r>
          </a:p>
          <a:p>
            <a:pPr algn="ct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+$300/</a:t>
            </a:r>
            <a:r>
              <a:rPr lang="en-US" sz="2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yr</a:t>
            </a:r>
            <a:endParaRPr lang="en-U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TextBox 24">
            <a:extLst>
              <a:ext uri="{FF2B5EF4-FFF2-40B4-BE49-F238E27FC236}">
                <a16:creationId xmlns:a16="http://schemas.microsoft.com/office/drawing/2014/main" id="{5CC30B5B-48AF-1D48-A7C8-EDDA325EC3AF}"/>
              </a:ext>
            </a:extLst>
          </p:cNvPr>
          <p:cNvSpPr txBox="1"/>
          <p:nvPr/>
        </p:nvSpPr>
        <p:spPr>
          <a:xfrm>
            <a:off x="10353186" y="1186061"/>
            <a:ext cx="1519936" cy="369332"/>
          </a:xfrm>
          <a:prstGeom prst="rect">
            <a:avLst/>
          </a:prstGeom>
          <a:noFill/>
        </p:spPr>
        <p:txBody>
          <a:bodyPr wrap="square" rtlCol="0">
            <a:spAutoFit/>
          </a:bodyPr>
          <a:lstStyle/>
          <a:p>
            <a:r>
              <a:rPr lang="en-US" dirty="0" err="1"/>
              <a:t>Airgradient</a:t>
            </a:r>
            <a:endParaRPr lang="en-US" dirty="0"/>
          </a:p>
        </p:txBody>
      </p:sp>
      <p:sp>
        <p:nvSpPr>
          <p:cNvPr id="26" name="Rectangle 25">
            <a:extLst>
              <a:ext uri="{FF2B5EF4-FFF2-40B4-BE49-F238E27FC236}">
                <a16:creationId xmlns:a16="http://schemas.microsoft.com/office/drawing/2014/main" id="{DFFCD8E6-9ADA-7540-8EDB-C5F16B70AC4F}"/>
              </a:ext>
            </a:extLst>
          </p:cNvPr>
          <p:cNvSpPr/>
          <p:nvPr/>
        </p:nvSpPr>
        <p:spPr>
          <a:xfrm>
            <a:off x="10098914" y="3254924"/>
            <a:ext cx="1588897"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$150</a:t>
            </a:r>
          </a:p>
        </p:txBody>
      </p:sp>
      <p:pic>
        <p:nvPicPr>
          <p:cNvPr id="27" name="Picture 26">
            <a:extLst>
              <a:ext uri="{FF2B5EF4-FFF2-40B4-BE49-F238E27FC236}">
                <a16:creationId xmlns:a16="http://schemas.microsoft.com/office/drawing/2014/main" id="{C22E9911-5634-F349-83C8-D0D45E1B4495}"/>
              </a:ext>
            </a:extLst>
          </p:cNvPr>
          <p:cNvPicPr>
            <a:picLocks noChangeAspect="1"/>
          </p:cNvPicPr>
          <p:nvPr/>
        </p:nvPicPr>
        <p:blipFill rotWithShape="1">
          <a:blip r:embed="rId8"/>
          <a:srcRect l="26688" r="22890"/>
          <a:stretch/>
        </p:blipFill>
        <p:spPr>
          <a:xfrm>
            <a:off x="4552685" y="4588397"/>
            <a:ext cx="1133955" cy="2248947"/>
          </a:xfrm>
          <a:prstGeom prst="rect">
            <a:avLst/>
          </a:prstGeom>
        </p:spPr>
      </p:pic>
      <p:sp>
        <p:nvSpPr>
          <p:cNvPr id="28" name="Rectangle 27">
            <a:extLst>
              <a:ext uri="{FF2B5EF4-FFF2-40B4-BE49-F238E27FC236}">
                <a16:creationId xmlns:a16="http://schemas.microsoft.com/office/drawing/2014/main" id="{4D7FD79D-A280-1B4B-830E-91812A294183}"/>
              </a:ext>
            </a:extLst>
          </p:cNvPr>
          <p:cNvSpPr/>
          <p:nvPr/>
        </p:nvSpPr>
        <p:spPr>
          <a:xfrm>
            <a:off x="5815712" y="4763331"/>
            <a:ext cx="5766688" cy="2646878"/>
          </a:xfrm>
          <a:prstGeom prst="rect">
            <a:avLst/>
          </a:prstGeom>
          <a:noFill/>
        </p:spPr>
        <p:txBody>
          <a:bodyPr wrap="square" lIns="91440" tIns="45720" rIns="91440" bIns="45720">
            <a:spAutoFit/>
          </a:bodyPr>
          <a:lstStyle/>
          <a:p>
            <a:pPr algn="ctr"/>
            <a:r>
              <a:rPr lang="en-US" sz="5400" b="1" cap="none" spc="0" dirty="0">
                <a:ln w="12700">
                  <a:solidFill>
                    <a:schemeClr val="accent3">
                      <a:lumMod val="50000"/>
                    </a:schemeClr>
                  </a:solidFill>
                  <a:prstDash val="solid"/>
                </a:ln>
                <a:solidFill>
                  <a:srgbClr val="FF0000"/>
                </a:solidFill>
                <a:effectLst>
                  <a:innerShdw blurRad="177800">
                    <a:schemeClr val="accent3">
                      <a:lumMod val="50000"/>
                    </a:schemeClr>
                  </a:innerShdw>
                </a:effectLst>
              </a:rPr>
              <a:t>$20,000 </a:t>
            </a:r>
          </a:p>
          <a:p>
            <a:pPr algn="ctr"/>
            <a:r>
              <a:rPr lang="en-US" sz="2800" b="1" cap="none" spc="0" dirty="0">
                <a:ln w="12700">
                  <a:solidFill>
                    <a:schemeClr val="accent3">
                      <a:lumMod val="50000"/>
                    </a:schemeClr>
                  </a:solidFill>
                  <a:prstDash val="solid"/>
                </a:ln>
                <a:solidFill>
                  <a:srgbClr val="FF0000"/>
                </a:solidFill>
                <a:effectLst>
                  <a:innerShdw blurRad="177800">
                    <a:schemeClr val="accent3">
                      <a:lumMod val="50000"/>
                    </a:schemeClr>
                  </a:innerShdw>
                </a:effectLst>
              </a:rPr>
              <a:t>(+shelter, maintenance, consumables, power, etc.)</a:t>
            </a:r>
          </a:p>
          <a:p>
            <a:pPr algn="ctr"/>
            <a:r>
              <a:rPr lang="en-US" sz="2800" b="1" dirty="0">
                <a:ln w="12700">
                  <a:solidFill>
                    <a:schemeClr val="accent3">
                      <a:lumMod val="50000"/>
                    </a:schemeClr>
                  </a:solidFill>
                  <a:prstDash val="solid"/>
                </a:ln>
                <a:solidFill>
                  <a:srgbClr val="FF0000"/>
                </a:solidFill>
                <a:effectLst>
                  <a:innerShdw blurRad="177800">
                    <a:schemeClr val="accent3">
                      <a:lumMod val="50000"/>
                    </a:schemeClr>
                  </a:innerShdw>
                </a:effectLst>
              </a:rPr>
              <a:t>$50k?</a:t>
            </a:r>
            <a:endParaRPr lang="en-US" sz="2800" b="1" cap="none" spc="0" dirty="0">
              <a:ln w="12700">
                <a:solidFill>
                  <a:schemeClr val="accent3">
                    <a:lumMod val="50000"/>
                  </a:schemeClr>
                </a:solidFill>
                <a:prstDash val="solid"/>
              </a:ln>
              <a:solidFill>
                <a:srgbClr val="FF0000"/>
              </a:solidFill>
              <a:effectLst>
                <a:innerShdw blurRad="177800">
                  <a:schemeClr val="accent3">
                    <a:lumMod val="50000"/>
                  </a:schemeClr>
                </a:innerShdw>
              </a:effectLst>
            </a:endParaRPr>
          </a:p>
          <a:p>
            <a:pPr algn="ctr"/>
            <a:r>
              <a:rPr lang="en-US" sz="2800" b="1" cap="none" spc="0" dirty="0">
                <a:ln w="12700">
                  <a:solidFill>
                    <a:schemeClr val="accent3">
                      <a:lumMod val="50000"/>
                    </a:schemeClr>
                  </a:solidFill>
                  <a:prstDash val="solid"/>
                </a:ln>
                <a:solidFill>
                  <a:srgbClr val="FF0000"/>
                </a:solidFill>
                <a:effectLst>
                  <a:innerShdw blurRad="177800">
                    <a:schemeClr val="accent3">
                      <a:lumMod val="50000"/>
                    </a:schemeClr>
                  </a:innerShdw>
                </a:effectLst>
              </a:rPr>
              <a:t> </a:t>
            </a:r>
          </a:p>
        </p:txBody>
      </p:sp>
      <p:sp>
        <p:nvSpPr>
          <p:cNvPr id="29" name="Rectangle 28">
            <a:extLst>
              <a:ext uri="{FF2B5EF4-FFF2-40B4-BE49-F238E27FC236}">
                <a16:creationId xmlns:a16="http://schemas.microsoft.com/office/drawing/2014/main" id="{DB039F51-15D2-AC4B-BCD3-34A7109CEEF5}"/>
              </a:ext>
            </a:extLst>
          </p:cNvPr>
          <p:cNvSpPr/>
          <p:nvPr/>
        </p:nvSpPr>
        <p:spPr>
          <a:xfrm>
            <a:off x="318891" y="5224977"/>
            <a:ext cx="4352795" cy="1077218"/>
          </a:xfrm>
          <a:prstGeom prst="rect">
            <a:avLst/>
          </a:prstGeom>
          <a:noFill/>
        </p:spPr>
        <p:txBody>
          <a:bodyPr wrap="none" lIns="91440" tIns="45720" rIns="91440" bIns="45720">
            <a:spAutoFit/>
          </a:bodyPr>
          <a:lstStyle/>
          <a:p>
            <a:pPr algn="ctr"/>
            <a:r>
              <a:rPr lang="en-US" sz="3200" b="1" cap="none" spc="0" dirty="0">
                <a:ln w="12700">
                  <a:solidFill>
                    <a:schemeClr val="accent3">
                      <a:lumMod val="50000"/>
                    </a:schemeClr>
                  </a:solidFill>
                  <a:prstDash val="solid"/>
                </a:ln>
                <a:solidFill>
                  <a:srgbClr val="FF0000"/>
                </a:solidFill>
                <a:effectLst>
                  <a:innerShdw blurRad="177800">
                    <a:schemeClr val="accent3">
                      <a:lumMod val="50000"/>
                    </a:schemeClr>
                  </a:innerShdw>
                </a:effectLst>
              </a:rPr>
              <a:t>Reference or </a:t>
            </a:r>
          </a:p>
          <a:p>
            <a:pPr algn="ctr"/>
            <a:r>
              <a:rPr lang="en-US" sz="3200" b="1" cap="none" spc="0" dirty="0">
                <a:ln w="12700">
                  <a:solidFill>
                    <a:schemeClr val="accent3">
                      <a:lumMod val="50000"/>
                    </a:schemeClr>
                  </a:solidFill>
                  <a:prstDash val="solid"/>
                </a:ln>
                <a:solidFill>
                  <a:srgbClr val="FF0000"/>
                </a:solidFill>
                <a:effectLst>
                  <a:innerShdw blurRad="177800">
                    <a:schemeClr val="accent3">
                      <a:lumMod val="50000"/>
                    </a:schemeClr>
                  </a:innerShdw>
                </a:effectLst>
              </a:rPr>
              <a:t>research-grade monitors</a:t>
            </a:r>
          </a:p>
        </p:txBody>
      </p:sp>
    </p:spTree>
    <p:extLst>
      <p:ext uri="{BB962C8B-B14F-4D97-AF65-F5344CB8AC3E}">
        <p14:creationId xmlns:p14="http://schemas.microsoft.com/office/powerpoint/2010/main" val="3737045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CB13-D210-1441-9DCB-7B6B92441168}"/>
              </a:ext>
            </a:extLst>
          </p:cNvPr>
          <p:cNvSpPr>
            <a:spLocks noGrp="1"/>
          </p:cNvSpPr>
          <p:nvPr>
            <p:ph type="title"/>
          </p:nvPr>
        </p:nvSpPr>
        <p:spPr/>
        <p:txBody>
          <a:bodyPr/>
          <a:lstStyle/>
          <a:p>
            <a:r>
              <a:rPr lang="en-US" dirty="0"/>
              <a:t>Two classes of PM sensors</a:t>
            </a:r>
          </a:p>
        </p:txBody>
      </p:sp>
      <p:sp>
        <p:nvSpPr>
          <p:cNvPr id="3" name="Content Placeholder 2">
            <a:extLst>
              <a:ext uri="{FF2B5EF4-FFF2-40B4-BE49-F238E27FC236}">
                <a16:creationId xmlns:a16="http://schemas.microsoft.com/office/drawing/2014/main" id="{A603870C-4CCE-6746-B219-6A3116D08435}"/>
              </a:ext>
            </a:extLst>
          </p:cNvPr>
          <p:cNvSpPr>
            <a:spLocks noGrp="1"/>
          </p:cNvSpPr>
          <p:nvPr>
            <p:ph idx="1"/>
          </p:nvPr>
        </p:nvSpPr>
        <p:spPr>
          <a:xfrm>
            <a:off x="609600" y="1003306"/>
            <a:ext cx="6856071" cy="5122863"/>
          </a:xfrm>
        </p:spPr>
        <p:txBody>
          <a:bodyPr>
            <a:normAutofit fontScale="85000" lnSpcReduction="20000"/>
          </a:bodyPr>
          <a:lstStyle/>
          <a:p>
            <a:r>
              <a:rPr lang="en-US" dirty="0"/>
              <a:t>Truncated nephelometers</a:t>
            </a:r>
          </a:p>
          <a:p>
            <a:pPr lvl="1"/>
            <a:r>
              <a:rPr lang="en-US" dirty="0"/>
              <a:t>Measure the scattering particles as an ensemble </a:t>
            </a:r>
          </a:p>
          <a:p>
            <a:pPr lvl="1"/>
            <a:r>
              <a:rPr lang="en-US" dirty="0"/>
              <a:t>“Truncated” because cannot see full range of scattering angles due to sensor geometry</a:t>
            </a:r>
          </a:p>
          <a:p>
            <a:pPr lvl="1"/>
            <a:r>
              <a:rPr lang="en-US" dirty="0"/>
              <a:t>Only useful from ~200 nm to 1 µm</a:t>
            </a:r>
          </a:p>
          <a:p>
            <a:pPr lvl="1"/>
            <a:r>
              <a:rPr lang="en-US" dirty="0" err="1"/>
              <a:t>Plantower</a:t>
            </a:r>
            <a:r>
              <a:rPr lang="en-US" dirty="0"/>
              <a:t>-based devices, including </a:t>
            </a:r>
            <a:r>
              <a:rPr lang="en-US" dirty="0" err="1"/>
              <a:t>PurpleAir</a:t>
            </a:r>
            <a:r>
              <a:rPr lang="en-US" dirty="0"/>
              <a:t>, Clarity, RAMP, </a:t>
            </a:r>
            <a:r>
              <a:rPr lang="en-US" dirty="0" err="1"/>
              <a:t>Airnote</a:t>
            </a:r>
            <a:r>
              <a:rPr lang="en-US" dirty="0"/>
              <a:t>, others…</a:t>
            </a:r>
          </a:p>
          <a:p>
            <a:pPr lvl="1"/>
            <a:r>
              <a:rPr lang="en-US" dirty="0"/>
              <a:t>Shinyei, </a:t>
            </a:r>
            <a:r>
              <a:rPr lang="en-US" dirty="0" err="1"/>
              <a:t>Sensiron</a:t>
            </a:r>
            <a:r>
              <a:rPr lang="en-US" dirty="0"/>
              <a:t> are also nephelometers and behave similarly as a </a:t>
            </a:r>
            <a:r>
              <a:rPr lang="en-US" dirty="0" err="1"/>
              <a:t>Plantower</a:t>
            </a:r>
            <a:endParaRPr lang="en-US" dirty="0"/>
          </a:p>
          <a:p>
            <a:pPr lvl="1"/>
            <a:endParaRPr lang="en-US" dirty="0"/>
          </a:p>
          <a:p>
            <a:r>
              <a:rPr lang="en-US" dirty="0"/>
              <a:t>Optical particle counters</a:t>
            </a:r>
          </a:p>
          <a:p>
            <a:pPr lvl="1"/>
            <a:r>
              <a:rPr lang="en-US" dirty="0"/>
              <a:t>Measure individual particles by detecting individual pulses of light from each particle.</a:t>
            </a:r>
          </a:p>
          <a:p>
            <a:pPr lvl="1"/>
            <a:r>
              <a:rPr lang="en-US" dirty="0"/>
              <a:t>Provide information on number and size from 350nm to 40 µm (24 bins)</a:t>
            </a:r>
          </a:p>
          <a:p>
            <a:pPr lvl="1"/>
            <a:r>
              <a:rPr lang="en-US" dirty="0"/>
              <a:t>Better at </a:t>
            </a:r>
            <a:r>
              <a:rPr lang="en-US" dirty="0" err="1"/>
              <a:t>supermicron</a:t>
            </a:r>
            <a:r>
              <a:rPr lang="en-US" dirty="0"/>
              <a:t> particles (thus PM10)</a:t>
            </a:r>
          </a:p>
          <a:p>
            <a:pPr lvl="1"/>
            <a:r>
              <a:rPr lang="en-US" dirty="0" err="1"/>
              <a:t>Alphasense</a:t>
            </a:r>
            <a:r>
              <a:rPr lang="en-US" dirty="0"/>
              <a:t> OPC-N3</a:t>
            </a:r>
          </a:p>
        </p:txBody>
      </p:sp>
      <p:sp>
        <p:nvSpPr>
          <p:cNvPr id="4" name="Slide Number Placeholder 3">
            <a:extLst>
              <a:ext uri="{FF2B5EF4-FFF2-40B4-BE49-F238E27FC236}">
                <a16:creationId xmlns:a16="http://schemas.microsoft.com/office/drawing/2014/main" id="{205544A8-3721-1C43-80EB-2D9030A391C5}"/>
              </a:ext>
            </a:extLst>
          </p:cNvPr>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5</a:t>
            </a:fld>
            <a:endParaRPr lang="en-US">
              <a:solidFill>
                <a:prstClr val="black">
                  <a:tint val="75000"/>
                </a:prstClr>
              </a:solidFill>
              <a:latin typeface="Calibri"/>
            </a:endParaRPr>
          </a:p>
        </p:txBody>
      </p:sp>
      <p:pic>
        <p:nvPicPr>
          <p:cNvPr id="1026" name="Picture 2" descr="Alphasense OPC-N2 / OPC-N3">
            <a:extLst>
              <a:ext uri="{FF2B5EF4-FFF2-40B4-BE49-F238E27FC236}">
                <a16:creationId xmlns:a16="http://schemas.microsoft.com/office/drawing/2014/main" id="{B369F542-5DA7-314B-B444-56BDDA827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9346" y="3794767"/>
            <a:ext cx="1829443" cy="27441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plantower.com/upload/ueditor/image/20160810/14708405789575346.jpg">
            <a:extLst>
              <a:ext uri="{FF2B5EF4-FFF2-40B4-BE49-F238E27FC236}">
                <a16:creationId xmlns:a16="http://schemas.microsoft.com/office/drawing/2014/main" id="{94887691-978E-274E-ACBD-10F9D3C02D9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328"/>
          <a:stretch/>
        </p:blipFill>
        <p:spPr bwMode="auto">
          <a:xfrm>
            <a:off x="9016858" y="1819329"/>
            <a:ext cx="1273004" cy="13892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3A2B37-C435-7E4B-BD39-3F6ECE3BD366}"/>
              </a:ext>
            </a:extLst>
          </p:cNvPr>
          <p:cNvSpPr/>
          <p:nvPr/>
        </p:nvSpPr>
        <p:spPr>
          <a:xfrm>
            <a:off x="10377186" y="2052300"/>
            <a:ext cx="1463863"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$20!</a:t>
            </a:r>
          </a:p>
        </p:txBody>
      </p:sp>
      <p:sp>
        <p:nvSpPr>
          <p:cNvPr id="8" name="Rectangle 7">
            <a:extLst>
              <a:ext uri="{FF2B5EF4-FFF2-40B4-BE49-F238E27FC236}">
                <a16:creationId xmlns:a16="http://schemas.microsoft.com/office/drawing/2014/main" id="{9AC7201D-D1A9-7749-9543-9F93280B5FCC}"/>
              </a:ext>
            </a:extLst>
          </p:cNvPr>
          <p:cNvSpPr/>
          <p:nvPr/>
        </p:nvSpPr>
        <p:spPr>
          <a:xfrm>
            <a:off x="10210997" y="4841882"/>
            <a:ext cx="1933543"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$200</a:t>
            </a:r>
          </a:p>
        </p:txBody>
      </p:sp>
    </p:spTree>
    <p:extLst>
      <p:ext uri="{BB962C8B-B14F-4D97-AF65-F5344CB8AC3E}">
        <p14:creationId xmlns:p14="http://schemas.microsoft.com/office/powerpoint/2010/main" val="395100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74FC4-3084-94EA-CBEB-5E915C97F8D9}"/>
              </a:ext>
            </a:extLst>
          </p:cNvPr>
          <p:cNvPicPr>
            <a:picLocks noChangeAspect="1"/>
          </p:cNvPicPr>
          <p:nvPr/>
        </p:nvPicPr>
        <p:blipFill>
          <a:blip r:embed="rId2"/>
          <a:stretch>
            <a:fillRect/>
          </a:stretch>
        </p:blipFill>
        <p:spPr>
          <a:xfrm>
            <a:off x="894522" y="309154"/>
            <a:ext cx="10260691" cy="6327425"/>
          </a:xfrm>
          <a:prstGeom prst="rect">
            <a:avLst/>
          </a:prstGeom>
        </p:spPr>
      </p:pic>
      <p:sp>
        <p:nvSpPr>
          <p:cNvPr id="3" name="TextBox 2">
            <a:extLst>
              <a:ext uri="{FF2B5EF4-FFF2-40B4-BE49-F238E27FC236}">
                <a16:creationId xmlns:a16="http://schemas.microsoft.com/office/drawing/2014/main" id="{CAE6DA47-2D61-8A49-99FC-DC37789960E6}"/>
              </a:ext>
            </a:extLst>
          </p:cNvPr>
          <p:cNvSpPr txBox="1"/>
          <p:nvPr/>
        </p:nvSpPr>
        <p:spPr>
          <a:xfrm>
            <a:off x="114300" y="6335486"/>
            <a:ext cx="3102429" cy="369332"/>
          </a:xfrm>
          <a:prstGeom prst="rect">
            <a:avLst/>
          </a:prstGeom>
          <a:noFill/>
        </p:spPr>
        <p:txBody>
          <a:bodyPr wrap="square" rtlCol="0">
            <a:spAutoFit/>
          </a:bodyPr>
          <a:lstStyle/>
          <a:p>
            <a:r>
              <a:rPr lang="en-US" dirty="0"/>
              <a:t>Slide from Jess </a:t>
            </a:r>
            <a:r>
              <a:rPr lang="en-US" dirty="0" err="1"/>
              <a:t>Tryner</a:t>
            </a:r>
            <a:endParaRPr lang="en-US" dirty="0"/>
          </a:p>
        </p:txBody>
      </p:sp>
      <p:sp>
        <p:nvSpPr>
          <p:cNvPr id="4" name="TextBox 3">
            <a:extLst>
              <a:ext uri="{FF2B5EF4-FFF2-40B4-BE49-F238E27FC236}">
                <a16:creationId xmlns:a16="http://schemas.microsoft.com/office/drawing/2014/main" id="{E7A173DD-284D-4E08-9B7B-42D7C07CED75}"/>
              </a:ext>
            </a:extLst>
          </p:cNvPr>
          <p:cNvSpPr txBox="1"/>
          <p:nvPr/>
        </p:nvSpPr>
        <p:spPr>
          <a:xfrm>
            <a:off x="5086350" y="4274820"/>
            <a:ext cx="1851660" cy="646331"/>
          </a:xfrm>
          <a:prstGeom prst="rect">
            <a:avLst/>
          </a:prstGeom>
          <a:noFill/>
        </p:spPr>
        <p:txBody>
          <a:bodyPr wrap="square" rtlCol="0">
            <a:spAutoFit/>
          </a:bodyPr>
          <a:lstStyle/>
          <a:p>
            <a:r>
              <a:rPr lang="en-US" dirty="0">
                <a:solidFill>
                  <a:srgbClr val="00B050"/>
                </a:solidFill>
              </a:rPr>
              <a:t>(low cost nephelometer)</a:t>
            </a:r>
          </a:p>
        </p:txBody>
      </p:sp>
      <p:sp>
        <p:nvSpPr>
          <p:cNvPr id="5" name="TextBox 4">
            <a:extLst>
              <a:ext uri="{FF2B5EF4-FFF2-40B4-BE49-F238E27FC236}">
                <a16:creationId xmlns:a16="http://schemas.microsoft.com/office/drawing/2014/main" id="{EBA45B3D-1A43-561A-BF61-02082BD43B05}"/>
              </a:ext>
            </a:extLst>
          </p:cNvPr>
          <p:cNvSpPr txBox="1"/>
          <p:nvPr/>
        </p:nvSpPr>
        <p:spPr>
          <a:xfrm>
            <a:off x="8724900" y="1123950"/>
            <a:ext cx="1851660" cy="646331"/>
          </a:xfrm>
          <a:prstGeom prst="rect">
            <a:avLst/>
          </a:prstGeom>
          <a:noFill/>
        </p:spPr>
        <p:txBody>
          <a:bodyPr wrap="square" rtlCol="0">
            <a:spAutoFit/>
          </a:bodyPr>
          <a:lstStyle/>
          <a:p>
            <a:r>
              <a:rPr lang="en-US" dirty="0">
                <a:solidFill>
                  <a:srgbClr val="00B050"/>
                </a:solidFill>
              </a:rPr>
              <a:t>(low cost nephelometer)</a:t>
            </a:r>
          </a:p>
        </p:txBody>
      </p:sp>
      <p:sp>
        <p:nvSpPr>
          <p:cNvPr id="6" name="TextBox 5">
            <a:extLst>
              <a:ext uri="{FF2B5EF4-FFF2-40B4-BE49-F238E27FC236}">
                <a16:creationId xmlns:a16="http://schemas.microsoft.com/office/drawing/2014/main" id="{9BA5293F-5E7F-CA81-4ADB-F8AD4BBF888D}"/>
              </a:ext>
            </a:extLst>
          </p:cNvPr>
          <p:cNvSpPr txBox="1"/>
          <p:nvPr/>
        </p:nvSpPr>
        <p:spPr>
          <a:xfrm>
            <a:off x="3596640" y="1123950"/>
            <a:ext cx="1851660" cy="646331"/>
          </a:xfrm>
          <a:prstGeom prst="rect">
            <a:avLst/>
          </a:prstGeom>
          <a:noFill/>
        </p:spPr>
        <p:txBody>
          <a:bodyPr wrap="square" rtlCol="0">
            <a:spAutoFit/>
          </a:bodyPr>
          <a:lstStyle/>
          <a:p>
            <a:r>
              <a:rPr lang="en-US" dirty="0">
                <a:solidFill>
                  <a:srgbClr val="00B050"/>
                </a:solidFill>
              </a:rPr>
              <a:t>Research-grade particle sizer</a:t>
            </a:r>
          </a:p>
        </p:txBody>
      </p:sp>
      <p:sp>
        <p:nvSpPr>
          <p:cNvPr id="7" name="TextBox 6">
            <a:extLst>
              <a:ext uri="{FF2B5EF4-FFF2-40B4-BE49-F238E27FC236}">
                <a16:creationId xmlns:a16="http://schemas.microsoft.com/office/drawing/2014/main" id="{34C01D21-408C-56A2-4712-5BE96721818A}"/>
              </a:ext>
            </a:extLst>
          </p:cNvPr>
          <p:cNvSpPr txBox="1"/>
          <p:nvPr/>
        </p:nvSpPr>
        <p:spPr>
          <a:xfrm>
            <a:off x="9303553" y="2099310"/>
            <a:ext cx="1851660" cy="646331"/>
          </a:xfrm>
          <a:prstGeom prst="rect">
            <a:avLst/>
          </a:prstGeom>
          <a:noFill/>
        </p:spPr>
        <p:txBody>
          <a:bodyPr wrap="square" rtlCol="0">
            <a:spAutoFit/>
          </a:bodyPr>
          <a:lstStyle/>
          <a:p>
            <a:r>
              <a:rPr lang="en-US" dirty="0">
                <a:solidFill>
                  <a:srgbClr val="00B050"/>
                </a:solidFill>
              </a:rPr>
              <a:t>Research-grade particle sizer</a:t>
            </a:r>
          </a:p>
        </p:txBody>
      </p:sp>
    </p:spTree>
    <p:extLst>
      <p:ext uri="{BB962C8B-B14F-4D97-AF65-F5344CB8AC3E}">
        <p14:creationId xmlns:p14="http://schemas.microsoft.com/office/powerpoint/2010/main" val="1519463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373FA7-BC4E-AD10-08C1-1AFFD77862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32009"/>
          <a:stretch/>
        </p:blipFill>
        <p:spPr>
          <a:xfrm>
            <a:off x="1523432" y="6420529"/>
            <a:ext cx="5131398" cy="437471"/>
          </a:xfrm>
          <a:prstGeom prst="rect">
            <a:avLst/>
          </a:prstGeom>
        </p:spPr>
      </p:pic>
      <p:pic>
        <p:nvPicPr>
          <p:cNvPr id="7170" name="Picture 2">
            <a:extLst>
              <a:ext uri="{FF2B5EF4-FFF2-40B4-BE49-F238E27FC236}">
                <a16:creationId xmlns:a16="http://schemas.microsoft.com/office/drawing/2014/main" id="{1BEAFF3C-4B50-6FC4-F918-34F5A0AF5DA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673385"/>
            <a:ext cx="1553272" cy="12678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PS30 Sensirion AG | Sensors, Transducers | DigiKey">
            <a:extLst>
              <a:ext uri="{FF2B5EF4-FFF2-40B4-BE49-F238E27FC236}">
                <a16:creationId xmlns:a16="http://schemas.microsoft.com/office/drawing/2014/main" id="{806815BD-4040-9EA2-E29B-47520931355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7919" y="2797460"/>
            <a:ext cx="1535353" cy="98933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lantower® G5 PMS5003 Laser PM2.5 Sensor Accurately Detector Smog Serial  Port High Precision - Newegg.com">
            <a:extLst>
              <a:ext uri="{FF2B5EF4-FFF2-40B4-BE49-F238E27FC236}">
                <a16:creationId xmlns:a16="http://schemas.microsoft.com/office/drawing/2014/main" id="{2C41E5B1-02FB-840E-9D84-8D94374D4007}"/>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7919" y="4812126"/>
            <a:ext cx="1487267" cy="1257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56110AF-7D45-8CFD-F48F-A1E781A0F8C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553272" y="139337"/>
            <a:ext cx="2204599" cy="6242060"/>
          </a:xfrm>
          <a:prstGeom prst="rect">
            <a:avLst/>
          </a:prstGeom>
        </p:spPr>
      </p:pic>
      <p:pic>
        <p:nvPicPr>
          <p:cNvPr id="10" name="Picture 9">
            <a:extLst>
              <a:ext uri="{FF2B5EF4-FFF2-40B4-BE49-F238E27FC236}">
                <a16:creationId xmlns:a16="http://schemas.microsoft.com/office/drawing/2014/main" id="{05D42A1B-47EB-B090-0271-4995C79CA10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892343" y="139337"/>
            <a:ext cx="1963825" cy="6242060"/>
          </a:xfrm>
          <a:prstGeom prst="rect">
            <a:avLst/>
          </a:prstGeom>
        </p:spPr>
      </p:pic>
      <p:pic>
        <p:nvPicPr>
          <p:cNvPr id="11" name="Picture 10">
            <a:extLst>
              <a:ext uri="{FF2B5EF4-FFF2-40B4-BE49-F238E27FC236}">
                <a16:creationId xmlns:a16="http://schemas.microsoft.com/office/drawing/2014/main" id="{30DA2BFF-4AF9-3704-4377-50F372A647E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990639" y="139337"/>
            <a:ext cx="1963825" cy="6242060"/>
          </a:xfrm>
          <a:prstGeom prst="rect">
            <a:avLst/>
          </a:prstGeom>
        </p:spPr>
      </p:pic>
      <p:pic>
        <p:nvPicPr>
          <p:cNvPr id="12" name="Picture 11">
            <a:extLst>
              <a:ext uri="{FF2B5EF4-FFF2-40B4-BE49-F238E27FC236}">
                <a16:creationId xmlns:a16="http://schemas.microsoft.com/office/drawing/2014/main" id="{C9D48EAA-8639-9C77-0724-5E7EAC2C7BE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137021" y="139337"/>
            <a:ext cx="1963824" cy="6242060"/>
          </a:xfrm>
          <a:prstGeom prst="rect">
            <a:avLst/>
          </a:prstGeom>
        </p:spPr>
      </p:pic>
      <p:pic>
        <p:nvPicPr>
          <p:cNvPr id="13" name="Picture 12">
            <a:extLst>
              <a:ext uri="{FF2B5EF4-FFF2-40B4-BE49-F238E27FC236}">
                <a16:creationId xmlns:a16="http://schemas.microsoft.com/office/drawing/2014/main" id="{BD108A7A-8E6D-3E49-4D69-B941F6F5B50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235316" y="139337"/>
            <a:ext cx="1963823" cy="6242060"/>
          </a:xfrm>
          <a:prstGeom prst="rect">
            <a:avLst/>
          </a:prstGeom>
        </p:spPr>
      </p:pic>
      <p:sp>
        <p:nvSpPr>
          <p:cNvPr id="14" name="TextBox 13">
            <a:extLst>
              <a:ext uri="{FF2B5EF4-FFF2-40B4-BE49-F238E27FC236}">
                <a16:creationId xmlns:a16="http://schemas.microsoft.com/office/drawing/2014/main" id="{71CC15B5-7472-3C7B-F328-E5A48501DEE1}"/>
              </a:ext>
            </a:extLst>
          </p:cNvPr>
          <p:cNvSpPr txBox="1"/>
          <p:nvPr/>
        </p:nvSpPr>
        <p:spPr>
          <a:xfrm>
            <a:off x="7954464" y="6381398"/>
            <a:ext cx="3847883" cy="526939"/>
          </a:xfrm>
          <a:prstGeom prst="rect">
            <a:avLst/>
          </a:prstGeom>
          <a:noFill/>
        </p:spPr>
        <p:txBody>
          <a:bodyPr wrap="square">
            <a:spAutoFit/>
          </a:bodyPr>
          <a:lstStyle/>
          <a:p>
            <a:r>
              <a:rPr lang="en-US" sz="1412" i="1" dirty="0">
                <a:latin typeface="Helvetica" pitchFamily="2" charset="0"/>
              </a:rPr>
              <a:t>Molina Rueda et al. ES&amp;T Lett. (2023)</a:t>
            </a:r>
          </a:p>
          <a:p>
            <a:r>
              <a:rPr lang="en-US" sz="1412" i="1" dirty="0">
                <a:latin typeface="Helvetica" pitchFamily="2" charset="0"/>
              </a:rPr>
              <a:t>See also: </a:t>
            </a:r>
            <a:r>
              <a:rPr lang="en-US" sz="1412" i="1" dirty="0" err="1">
                <a:latin typeface="Helvetica" pitchFamily="2" charset="0"/>
              </a:rPr>
              <a:t>Kosmopoulos</a:t>
            </a:r>
            <a:r>
              <a:rPr lang="en-US" sz="1412" i="1" dirty="0">
                <a:latin typeface="Helvetica" pitchFamily="2" charset="0"/>
              </a:rPr>
              <a:t> et al. STOTEN (2020)</a:t>
            </a:r>
            <a:endParaRPr lang="en-US" sz="1412" dirty="0">
              <a:latin typeface="Helvetica" pitchFamily="2" charset="0"/>
            </a:endParaRPr>
          </a:p>
        </p:txBody>
      </p:sp>
    </p:spTree>
    <p:extLst>
      <p:ext uri="{BB962C8B-B14F-4D97-AF65-F5344CB8AC3E}">
        <p14:creationId xmlns:p14="http://schemas.microsoft.com/office/powerpoint/2010/main" val="41835308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478C6-25F2-F245-97A8-064244306BD1}"/>
              </a:ext>
            </a:extLst>
          </p:cNvPr>
          <p:cNvSpPr>
            <a:spLocks noGrp="1"/>
          </p:cNvSpPr>
          <p:nvPr>
            <p:ph type="title"/>
          </p:nvPr>
        </p:nvSpPr>
        <p:spPr/>
        <p:txBody>
          <a:bodyPr/>
          <a:lstStyle/>
          <a:p>
            <a:r>
              <a:rPr lang="en-US" dirty="0"/>
              <a:t>Pros/cons of each type</a:t>
            </a:r>
          </a:p>
        </p:txBody>
      </p:sp>
      <p:sp>
        <p:nvSpPr>
          <p:cNvPr id="3" name="Content Placeholder 2">
            <a:extLst>
              <a:ext uri="{FF2B5EF4-FFF2-40B4-BE49-F238E27FC236}">
                <a16:creationId xmlns:a16="http://schemas.microsoft.com/office/drawing/2014/main" id="{FC3E3DA7-1E01-2C4C-8ABE-D4604F1EC95B}"/>
              </a:ext>
            </a:extLst>
          </p:cNvPr>
          <p:cNvSpPr>
            <a:spLocks noGrp="1"/>
          </p:cNvSpPr>
          <p:nvPr>
            <p:ph idx="1"/>
          </p:nvPr>
        </p:nvSpPr>
        <p:spPr/>
        <p:txBody>
          <a:bodyPr/>
          <a:lstStyle/>
          <a:p>
            <a:r>
              <a:rPr lang="en-US" dirty="0"/>
              <a:t>Nephelometer-type</a:t>
            </a:r>
          </a:p>
          <a:p>
            <a:pPr lvl="1"/>
            <a:r>
              <a:rPr lang="en-US" dirty="0"/>
              <a:t>Fairly skilled at measuring sub-micron aerosol, thus work well for PM2.5</a:t>
            </a:r>
          </a:p>
          <a:p>
            <a:pPr lvl="1"/>
            <a:r>
              <a:rPr lang="en-US" dirty="0"/>
              <a:t>Cannot measure particles &gt;1 µm, so cannot be used for </a:t>
            </a:r>
            <a:r>
              <a:rPr lang="en-US" dirty="0" err="1"/>
              <a:t>PMcoarse</a:t>
            </a:r>
            <a:r>
              <a:rPr lang="en-US" dirty="0"/>
              <a:t> or PM10 studies</a:t>
            </a:r>
          </a:p>
          <a:p>
            <a:endParaRPr lang="en-US" dirty="0"/>
          </a:p>
          <a:p>
            <a:r>
              <a:rPr lang="en-US" dirty="0"/>
              <a:t>OPC</a:t>
            </a:r>
          </a:p>
          <a:p>
            <a:pPr lvl="1"/>
            <a:r>
              <a:rPr lang="en-US" dirty="0"/>
              <a:t>Not as accurate for PM2.5</a:t>
            </a:r>
          </a:p>
          <a:p>
            <a:pPr lvl="1"/>
            <a:r>
              <a:rPr lang="en-US" dirty="0"/>
              <a:t>Much better for </a:t>
            </a:r>
            <a:r>
              <a:rPr lang="en-US" dirty="0" err="1"/>
              <a:t>PMcoarse</a:t>
            </a:r>
            <a:r>
              <a:rPr lang="en-US" dirty="0"/>
              <a:t> or PM10</a:t>
            </a:r>
          </a:p>
          <a:p>
            <a:pPr lvl="1"/>
            <a:r>
              <a:rPr lang="en-US" dirty="0"/>
              <a:t>Gives some limited size distribution information</a:t>
            </a:r>
          </a:p>
          <a:p>
            <a:pPr lvl="1"/>
            <a:endParaRPr lang="en-US" dirty="0"/>
          </a:p>
          <a:p>
            <a:r>
              <a:rPr lang="en-US" dirty="0"/>
              <a:t>Using both for the best of both worlds?</a:t>
            </a:r>
          </a:p>
        </p:txBody>
      </p:sp>
      <p:sp>
        <p:nvSpPr>
          <p:cNvPr id="4" name="Slide Number Placeholder 3">
            <a:extLst>
              <a:ext uri="{FF2B5EF4-FFF2-40B4-BE49-F238E27FC236}">
                <a16:creationId xmlns:a16="http://schemas.microsoft.com/office/drawing/2014/main" id="{EE44F26C-1FAD-4E46-BA0E-40284E9332F3}"/>
              </a:ext>
            </a:extLst>
          </p:cNvPr>
          <p:cNvSpPr>
            <a:spLocks noGrp="1"/>
          </p:cNvSpPr>
          <p:nvPr>
            <p:ph type="sldNum" sz="quarter" idx="12"/>
          </p:nvPr>
        </p:nvSpPr>
        <p:spPr/>
        <p:txBody>
          <a:bodyPr/>
          <a:lstStyle/>
          <a:p>
            <a:fld id="{C14F63FA-BE45-AC47-BCEE-A4BD7BF84FC1}" type="slidenum">
              <a:rPr lang="en-US" smtClean="0">
                <a:solidFill>
                  <a:prstClr val="black">
                    <a:tint val="75000"/>
                  </a:prstClr>
                </a:solidFill>
                <a:latin typeface="Calibri"/>
              </a:rPr>
              <a:pPr/>
              <a:t>8</a:t>
            </a:fld>
            <a:endParaRPr lang="en-US">
              <a:solidFill>
                <a:prstClr val="black">
                  <a:tint val="75000"/>
                </a:prstClr>
              </a:solidFill>
              <a:latin typeface="Calibri"/>
            </a:endParaRPr>
          </a:p>
        </p:txBody>
      </p:sp>
    </p:spTree>
    <p:extLst>
      <p:ext uri="{BB962C8B-B14F-4D97-AF65-F5344CB8AC3E}">
        <p14:creationId xmlns:p14="http://schemas.microsoft.com/office/powerpoint/2010/main" val="244024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576" y="956733"/>
            <a:ext cx="10701868" cy="3471334"/>
          </a:xfrm>
        </p:spPr>
        <p:txBody>
          <a:bodyPr>
            <a:normAutofit/>
          </a:bodyPr>
          <a:lstStyle/>
          <a:p>
            <a:r>
              <a:rPr lang="en-US" dirty="0"/>
              <a:t>Anything that changes how light interacts with a particle</a:t>
            </a:r>
          </a:p>
          <a:p>
            <a:pPr lvl="1"/>
            <a:r>
              <a:rPr lang="en-US" dirty="0"/>
              <a:t>From Mie Theory, this means anything that changes the </a:t>
            </a:r>
            <a:r>
              <a:rPr lang="en-US" i="1" dirty="0"/>
              <a:t>refractive index</a:t>
            </a:r>
            <a:r>
              <a:rPr lang="en-US" dirty="0"/>
              <a:t> of a particle:</a:t>
            </a:r>
          </a:p>
          <a:p>
            <a:pPr lvl="2"/>
            <a:r>
              <a:rPr lang="en-US" dirty="0"/>
              <a:t>Shape</a:t>
            </a:r>
          </a:p>
          <a:p>
            <a:pPr lvl="2"/>
            <a:r>
              <a:rPr lang="en-US" dirty="0"/>
              <a:t>Size</a:t>
            </a:r>
          </a:p>
          <a:p>
            <a:pPr lvl="2"/>
            <a:r>
              <a:rPr lang="en-US" dirty="0"/>
              <a:t>Composition</a:t>
            </a:r>
          </a:p>
          <a:p>
            <a:pPr lvl="2"/>
            <a:r>
              <a:rPr lang="en-US" dirty="0"/>
              <a:t>Humidity</a:t>
            </a:r>
          </a:p>
          <a:p>
            <a:endParaRPr lang="en-US" dirty="0"/>
          </a:p>
        </p:txBody>
      </p:sp>
      <p:sp>
        <p:nvSpPr>
          <p:cNvPr id="2" name="Title 1"/>
          <p:cNvSpPr>
            <a:spLocks noGrp="1"/>
          </p:cNvSpPr>
          <p:nvPr>
            <p:ph type="title"/>
          </p:nvPr>
        </p:nvSpPr>
        <p:spPr/>
        <p:txBody>
          <a:bodyPr/>
          <a:lstStyle/>
          <a:p>
            <a:r>
              <a:rPr lang="en-US" dirty="0"/>
              <a:t>Sensor Sensitivities - PM</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943580" y="2556608"/>
            <a:ext cx="8248420" cy="3238500"/>
          </a:xfrm>
          <a:prstGeom prst="rect">
            <a:avLst/>
          </a:prstGeom>
        </p:spPr>
      </p:pic>
      <p:sp>
        <p:nvSpPr>
          <p:cNvPr id="7" name="TextBox 6">
            <a:extLst>
              <a:ext uri="{FF2B5EF4-FFF2-40B4-BE49-F238E27FC236}">
                <a16:creationId xmlns:a16="http://schemas.microsoft.com/office/drawing/2014/main" id="{08766E3A-48B3-B04F-8522-5EBCF259CA6A}"/>
              </a:ext>
            </a:extLst>
          </p:cNvPr>
          <p:cNvSpPr txBox="1"/>
          <p:nvPr/>
        </p:nvSpPr>
        <p:spPr>
          <a:xfrm>
            <a:off x="10795000" y="6581001"/>
            <a:ext cx="1574800" cy="276999"/>
          </a:xfrm>
          <a:prstGeom prst="rect">
            <a:avLst/>
          </a:prstGeom>
          <a:noFill/>
        </p:spPr>
        <p:txBody>
          <a:bodyPr wrap="square" rtlCol="0">
            <a:spAutoFit/>
          </a:bodyPr>
          <a:lstStyle/>
          <a:p>
            <a:r>
              <a:rPr lang="en-US" sz="1200" dirty="0"/>
              <a:t>Giordano et al. 2021</a:t>
            </a:r>
          </a:p>
        </p:txBody>
      </p:sp>
    </p:spTree>
    <p:extLst>
      <p:ext uri="{BB962C8B-B14F-4D97-AF65-F5344CB8AC3E}">
        <p14:creationId xmlns:p14="http://schemas.microsoft.com/office/powerpoint/2010/main" val="9720010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64522</TotalTime>
  <Words>1616</Words>
  <Application>Microsoft Macintosh PowerPoint</Application>
  <PresentationFormat>Widescreen</PresentationFormat>
  <Paragraphs>264</Paragraphs>
  <Slides>26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Avenir Book</vt:lpstr>
      <vt:lpstr>Calibri</vt:lpstr>
      <vt:lpstr>Cambria Math</vt:lpstr>
      <vt:lpstr>Dreaming Outloud Pro</vt:lpstr>
      <vt:lpstr>Helvetica</vt:lpstr>
      <vt:lpstr>Open Sans</vt:lpstr>
      <vt:lpstr>Source Sans Pro</vt:lpstr>
      <vt:lpstr>Times New Roman</vt:lpstr>
      <vt:lpstr>1_Office Theme</vt:lpstr>
      <vt:lpstr>PowerPoint Presentation</vt:lpstr>
      <vt:lpstr>High quality air pollution data is sparse globally</vt:lpstr>
      <vt:lpstr>Air sensors are one of a few options for better data democratization, with caveats</vt:lpstr>
      <vt:lpstr>Commonly used air monitors: “low cost” sensor systems and “reference” monitors</vt:lpstr>
      <vt:lpstr>Two classes of PM sensors</vt:lpstr>
      <vt:lpstr>PowerPoint Presentation</vt:lpstr>
      <vt:lpstr>PowerPoint Presentation</vt:lpstr>
      <vt:lpstr>Pros/cons of each type</vt:lpstr>
      <vt:lpstr>Sensor Sensitivities - PM</vt:lpstr>
      <vt:lpstr>PM Sensors – Principle of Operation (nephelometers)</vt:lpstr>
      <vt:lpstr>Gas Sensors</vt:lpstr>
      <vt:lpstr>PowerPoint Presentation</vt:lpstr>
      <vt:lpstr>PowerPoint Presentation</vt:lpstr>
      <vt:lpstr>Sensor accuracy worse at higher RH</vt:lpstr>
      <vt:lpstr>Sensor Calibrations</vt:lpstr>
      <vt:lpstr>Calibration Setup</vt:lpstr>
      <vt:lpstr>Calibration Setup</vt:lpstr>
      <vt:lpstr>Calibration Models</vt:lpstr>
      <vt:lpstr>Calibration Models - Variables</vt:lpstr>
      <vt:lpstr>Calibration Models - Validation</vt:lpstr>
      <vt:lpstr>Model validation and performance</vt:lpstr>
      <vt:lpstr>Model Performance</vt:lpstr>
      <vt:lpstr>Real-world example – Accra, Ghana</vt:lpstr>
      <vt:lpstr>Coding (and non-coding) tutorials on this methodology</vt:lpstr>
      <vt:lpstr>PowerPoint Presentation</vt:lpstr>
      <vt:lpstr>Take home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pollution data is sparse in sub-Saharan Africa</dc:title>
  <dc:creator>Dan Westervelt</dc:creator>
  <cp:lastModifiedBy>danielmw@ldeo.columbia.edu</cp:lastModifiedBy>
  <cp:revision>310</cp:revision>
  <cp:lastPrinted>2023-01-13T19:49:53Z</cp:lastPrinted>
  <dcterms:created xsi:type="dcterms:W3CDTF">2020-09-02T00:44:20Z</dcterms:created>
  <dcterms:modified xsi:type="dcterms:W3CDTF">2025-08-04T20:36:52Z</dcterms:modified>
</cp:coreProperties>
</file>